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  <p:sldMasterId id="2147483698" r:id="rId3"/>
  </p:sldMasterIdLst>
  <p:notesMasterIdLst>
    <p:notesMasterId r:id="rId17"/>
  </p:notesMasterIdLst>
  <p:handoutMasterIdLst>
    <p:handoutMasterId r:id="rId18"/>
  </p:handoutMasterIdLst>
  <p:sldIdLst>
    <p:sldId id="307" r:id="rId4"/>
    <p:sldId id="261" r:id="rId5"/>
    <p:sldId id="286" r:id="rId6"/>
    <p:sldId id="314" r:id="rId7"/>
    <p:sldId id="297" r:id="rId8"/>
    <p:sldId id="311" r:id="rId9"/>
    <p:sldId id="315" r:id="rId10"/>
    <p:sldId id="310" r:id="rId11"/>
    <p:sldId id="308" r:id="rId12"/>
    <p:sldId id="316" r:id="rId13"/>
    <p:sldId id="300" r:id="rId14"/>
    <p:sldId id="283" r:id="rId15"/>
    <p:sldId id="279" r:id="rId16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stja Perhavec Hvala" initials="NPH" lastIdx="5" clrIdx="0">
    <p:extLst>
      <p:ext uri="{19B8F6BF-5375-455C-9EA6-DF929625EA0E}">
        <p15:presenceInfo xmlns:p15="http://schemas.microsoft.com/office/powerpoint/2012/main" userId="Nastja Perhavec Hva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B39"/>
    <a:srgbClr val="1C181C"/>
    <a:srgbClr val="859DB1"/>
    <a:srgbClr val="DBE9EE"/>
    <a:srgbClr val="A1B9CA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78" autoAdjust="0"/>
    <p:restoredTop sz="94607" autoAdjust="0"/>
  </p:normalViewPr>
  <p:slideViewPr>
    <p:cSldViewPr snapToGrid="0">
      <p:cViewPr varScale="1">
        <p:scale>
          <a:sx n="78" d="100"/>
          <a:sy n="78" d="100"/>
        </p:scale>
        <p:origin x="156" y="54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CBBA4B1-25E4-493D-B465-4F9581DD7DC9}" type="datetime1">
              <a:rPr lang="sl-SI" smtClean="0"/>
              <a:t>22. 11. 2021</a:t>
            </a:fld>
            <a:endParaRPr lang="sl-SI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5E759C4-880A-448A-B0A5-06175B566FFE}" type="datetime1">
              <a:rPr lang="sl-SI" noProof="0" smtClean="0"/>
              <a:t>22. 11. 2021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5688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5381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8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50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9903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0124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l-SI" smtClean="0"/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9794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l-SI" smtClean="0"/>
              <a:t>13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8185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Kliknite, če želite urediti </a:t>
            </a:r>
            <a:br>
              <a:rPr lang="sl-SI" noProof="0" dirty="0"/>
            </a:br>
            <a:r>
              <a:rPr lang="sl-SI" noProof="0" dirty="0"/>
              <a:t>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e številke, možno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ročno: Oblika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9" name="Označba mesta za besedilo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sl-SI" noProof="0" dirty="0"/>
              <a:t>1</a:t>
            </a:r>
          </a:p>
        </p:txBody>
      </p:sp>
      <p:sp>
        <p:nvSpPr>
          <p:cNvPr id="21" name="Označba mesta za besedilo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sl-SI" noProof="0" dirty="0"/>
              <a:t>2</a:t>
            </a:r>
          </a:p>
        </p:txBody>
      </p:sp>
      <p:sp>
        <p:nvSpPr>
          <p:cNvPr id="10" name="Označba mesta za številko diapozitiva 7">
            <a:extLst>
              <a:ext uri="{FF2B5EF4-FFF2-40B4-BE49-F238E27FC236}">
                <a16:creationId xmlns:a16="http://schemas.microsoft.com/office/drawing/2014/main" id="{6CCEDA8F-5552-4F2C-8652-867DED6ABD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vsebin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0" name="Označba mesta za nogo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besedil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9" name="Označba mesta za številko diapozitiva 7">
            <a:extLst>
              <a:ext uri="{FF2B5EF4-FFF2-40B4-BE49-F238E27FC236}">
                <a16:creationId xmlns:a16="http://schemas.microsoft.com/office/drawing/2014/main" id="{44F96D4C-9974-4B94-8DBE-09B5CAAE7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olpci uokvirj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l-SI" noProof="0" dirty="0"/>
              <a:t>Razdelek 1 – naslov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l-SI" noProof="0" dirty="0"/>
              <a:t>Razdelek 2 – naslov</a:t>
            </a:r>
          </a:p>
        </p:txBody>
      </p:sp>
      <p:sp>
        <p:nvSpPr>
          <p:cNvPr id="14" name="Označba mesta za besedilo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l-SI" noProof="0" dirty="0"/>
              <a:t>Razdelek 3 – naslov</a:t>
            </a:r>
          </a:p>
        </p:txBody>
      </p:sp>
      <p:sp>
        <p:nvSpPr>
          <p:cNvPr id="13" name="Označba mesta za številko diapozitiva 7">
            <a:extLst>
              <a:ext uri="{FF2B5EF4-FFF2-40B4-BE49-F238E27FC236}">
                <a16:creationId xmlns:a16="http://schemas.microsoft.com/office/drawing/2014/main" id="{CBCC9A47-8FAB-4334-AECC-84F537CA4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13" name="Označba mesta za besedil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značba mesta za besedilo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Leto</a:t>
            </a:r>
          </a:p>
        </p:txBody>
      </p:sp>
      <p:sp>
        <p:nvSpPr>
          <p:cNvPr id="17" name="Označba mesta za besedilo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1" name="Označba mesta za besedilo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2" name="Označba mesta za besedilo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5" name="Označba mesta za besedilo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6" name="Označba mesta za besedilo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Leto</a:t>
            </a:r>
          </a:p>
        </p:txBody>
      </p:sp>
      <p:sp>
        <p:nvSpPr>
          <p:cNvPr id="28" name="Označba mesta za besedilo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0" name="Označba mesta za besedilo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1" name="Označba mesta za besedilo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2" name="Označba mesta za besedilo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3" name="Označba mesta za besedilo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4" name="Označba mesta za besedilo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5" name="Označba mesta za besedilo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6" name="Označba mesta za besedilo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7" name="Označba mesta za besedilo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8" name="Označba mesta za besedilo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9" name="Označba mesta za besedilo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0" name="Označba mesta za besedilo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1" name="Označba mesta za besedilo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2" name="Označba mesta za besedilo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3" name="Označba mesta za besedilo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4" name="Označba mesta za besedilo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5" name="Označba mesta za besedilo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6" name="Označba mesta za besedilo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7" name="Označba mesta za besedilo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8" name="Označba mesta za besedilo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9" name="Označba mesta za besedilo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Naslov elementa</a:t>
            </a:r>
          </a:p>
        </p:txBody>
      </p:sp>
      <p:sp>
        <p:nvSpPr>
          <p:cNvPr id="50" name="Označba mesta za besedilo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Mesec, Leto</a:t>
            </a:r>
          </a:p>
        </p:txBody>
      </p:sp>
      <p:sp>
        <p:nvSpPr>
          <p:cNvPr id="51" name="Označba mesta za številko diapozitiva 7">
            <a:extLst>
              <a:ext uri="{FF2B5EF4-FFF2-40B4-BE49-F238E27FC236}">
                <a16:creationId xmlns:a16="http://schemas.microsoft.com/office/drawing/2014/main" id="{376E4DCD-8B74-49C7-9DDA-E37B5D8591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upina, 3 čla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Ime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Ime</a:t>
            </a: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Ime</a:t>
            </a:r>
          </a:p>
        </p:txBody>
      </p:sp>
      <p:sp>
        <p:nvSpPr>
          <p:cNvPr id="24" name="Označba mesta za sliko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5" name="Označba mesta za sliko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6" name="Označba mesta za sliko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4" name="Označba mesta za besedilo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Kratka biografija</a:t>
            </a:r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l-SI" noProof="0" dirty="0"/>
              <a:t>Kratka biografija</a:t>
            </a:r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l-SI" noProof="0" dirty="0"/>
              <a:t>Kratka biografija</a:t>
            </a:r>
          </a:p>
        </p:txBody>
      </p:sp>
      <p:sp>
        <p:nvSpPr>
          <p:cNvPr id="18" name="Označba mesta za številko diapozitiva 7">
            <a:extLst>
              <a:ext uri="{FF2B5EF4-FFF2-40B4-BE49-F238E27FC236}">
                <a16:creationId xmlns:a16="http://schemas.microsoft.com/office/drawing/2014/main" id="{0852F37A-775D-46EA-8BC8-013AD275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upina, 6 član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9" name="Označba mesta za besedil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21" name="Označba mesta za besedil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23" name="Označba mesta za sliko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4" name="Označba mesta za sliko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5" name="Označba mesta za sliko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6" name="Označba mesta za sliko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7" name="Označba mesta za sliko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0" name="Označba mesta za sliko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za besedilo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29" name="Označba mesta za številko diapozitiva 7">
            <a:extLst>
              <a:ext uri="{FF2B5EF4-FFF2-40B4-BE49-F238E27FC236}">
                <a16:creationId xmlns:a16="http://schemas.microsoft.com/office/drawing/2014/main" id="{F65DF61D-1927-445B-A0D3-70E4489743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 in pod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ročno: Oblika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7" name="Prostoročno: Oblika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14" name="Prostoročno: Oblik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9" name="Prostoročno: Oblika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8" name="Prostoročno: Oblika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0" name="Prostoročno: Oblika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3" name="Prostoročno: Oblika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3" name="Označba mesta za besedil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15" name="Označba mesta za številko diapozitiva 6">
            <a:extLst>
              <a:ext uri="{FF2B5EF4-FFF2-40B4-BE49-F238E27FC236}">
                <a16:creationId xmlns:a16="http://schemas.microsoft.com/office/drawing/2014/main" id="{1D2AB980-3DFE-4636-8A66-DB4509E9C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/>
          <a:p>
            <a:pPr rtl="0"/>
            <a:fld id="{4B73C415-D670-4716-A5EC-CC4D52CA2BAC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ročno: Oblika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4" name="Prostoročno: Oblik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0318" y="5177840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2" name="Prostoročno: Oblika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5" name="Prostoročno: Oblika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6" name="Prostoročno: Oblika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2" name="Označba mesta za številko diapozitiva 6">
            <a:extLst>
              <a:ext uri="{FF2B5EF4-FFF2-40B4-BE49-F238E27FC236}">
                <a16:creationId xmlns:a16="http://schemas.microsoft.com/office/drawing/2014/main" id="{CEF9C2F0-DE20-4367-99B2-662DC57E0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/>
          <a:p>
            <a:pPr rtl="0"/>
            <a:fld id="{4B73C415-D670-4716-A5EC-CC4D52CA2BAC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, brez graf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6">
            <a:extLst>
              <a:ext uri="{FF2B5EF4-FFF2-40B4-BE49-F238E27FC236}">
                <a16:creationId xmlns:a16="http://schemas.microsoft.com/office/drawing/2014/main" id="{4D9FDB1F-BBFE-41EB-BBD6-B3032AB44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/>
          <a:p>
            <a:pPr rtl="0"/>
            <a:fld id="{4B73C415-D670-4716-A5EC-CC4D52CA2BAC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Hvala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Številka za stik</a:t>
            </a:r>
          </a:p>
        </p:txBody>
      </p:sp>
      <p:sp>
        <p:nvSpPr>
          <p:cNvPr id="9" name="Označba mesta za besedilo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E-poštni naslov ali družabno omrežje</a:t>
            </a:r>
          </a:p>
        </p:txBody>
      </p:sp>
      <p:sp>
        <p:nvSpPr>
          <p:cNvPr id="8" name="Označba mesta za sliko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Logotip</a:t>
            </a:r>
          </a:p>
        </p:txBody>
      </p:sp>
      <p:sp>
        <p:nvSpPr>
          <p:cNvPr id="10" name="Označba mesta za besedilo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Naslov spletnega mesta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Kliknite, da uredite </a:t>
            </a:r>
            <a:br>
              <a:rPr lang="sl-SI" noProof="0" dirty="0"/>
            </a:br>
            <a:r>
              <a:rPr lang="sl-SI" noProof="0" dirty="0"/>
              <a:t>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6" name="Polje z besedilom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l-SI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Označba mesta za številko diapozitiva 7">
            <a:extLst>
              <a:ext uri="{FF2B5EF4-FFF2-40B4-BE49-F238E27FC236}">
                <a16:creationId xmlns:a16="http://schemas.microsoft.com/office/drawing/2014/main" id="{4FA63142-FB4E-4637-B73E-C615AD7C4D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AE7AB7-0104-4E13-9482-CADCA4FA0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96BCD4-9DA4-4E40-85A2-0680DF110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7717117-9720-46B5-B2DE-C2E37FC7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07BBC5F-C61F-428C-9F32-E6F6E23A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3C04C74-D782-4180-9E4A-1DB27F1D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7523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73CEB6-296E-4E09-8549-25C5EC97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4342A50-3A3C-4040-938B-763E938E5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632CC3A-C551-41E0-B6EC-A1C1670C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9DC7B2B-417E-461A-AA03-4019E2F2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3A1B838-9E65-4F0F-85DF-CBE69ACE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2296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F5249E-F2F6-446D-A656-432ACB0B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8F261C3-FEEE-4BCB-A4F8-7EFBB405F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332C5F9-6255-41D0-9968-786873C0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10FED95-8200-4117-8C2F-56DC62E5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538FC2F-AED1-4DE0-8300-88020AF3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5942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214702-1083-49A9-AA13-B9B813DE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3F5D5ED-48CC-4765-A826-B5322C11D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B5BB0-B5CB-4F7B-B2E3-B140D707F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182EA5E-9E55-4CD8-B5CD-1DD8AC72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F411CE0-9A4A-4F14-BCBC-C197D97B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7B55F2B-08E6-4109-90DD-C686FFC2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730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7416B5-EA79-404A-A07C-56E37F5A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1400ABB-BC46-4C29-B0C2-B12AC1D64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9427AEE-5761-4031-8CFA-5EABCA3AB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734163E-35D7-4660-902F-F93F27B21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7AE389-954B-4D56-86ED-4AB695637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86E3B1C4-469B-438D-B016-050B2ABA5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A969D37-4B8D-47AC-B5A5-5DC72CA4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60CC54B0-80B9-4FEC-8D1A-7887A676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6328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F3A040-DDA8-43CA-9035-576273F0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CA7F00F-7480-42F2-A98D-4BA9E024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981D8E5-F0B0-436B-BABE-7E29C725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1FC39A8-E56A-46CB-8BA2-C3913ADF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5158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E5BBE30-D0A2-4AEE-A45F-15F7EDD3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8AF5126-F48B-4B63-A627-F386FBC7A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766507A-0981-4CF8-9FFE-90B93BF2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5809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CCAD82-F8A9-43CC-B2FC-0F963BF6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A0B0E8-801F-4719-850A-4F5BA761A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FD7ECE-B5A8-4B6E-AD42-EA9924B29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F3CAF78-E2F4-4753-A7FC-BBCB0DB5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9C21127-2ECC-4CBC-B97D-B2FD95D8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6F35D1D-D17E-4B7D-A090-BBA828599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347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FA43D6-EC10-4B71-9D4D-685423B1F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5AF7E88-1750-419B-B443-B44EA5D97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94C6618-F013-422F-B29D-51772DF3E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9947EF5-1B85-4ACE-8B1E-0964C688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5F63FF8-9490-4D2E-9A88-BCB790FE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1C1009B-FA5A-41C5-AB8D-B0741631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8298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E54647-7175-4E47-8007-AA5F7AC5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B8A6358-E8EE-47BD-8C64-BE3FF144F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2AA150F-728E-4B13-A342-701EDEB6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920DE67-B4EE-4972-A860-3A5F74FDE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4F5935D-1098-406B-BAA9-C566305A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893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a slika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Kliknite, da uredite </a:t>
            </a:r>
            <a:br>
              <a:rPr lang="sl-SI" noProof="0" dirty="0"/>
            </a:br>
            <a:r>
              <a:rPr lang="sl-SI" noProof="0" dirty="0"/>
              <a:t>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6" name="Polje z besedilom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l-SI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16" name="Označba mesta za vsebin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5C6F9636-5298-48C7-BFD4-A0FF149E6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9A46AEE-1ACF-430F-B8B5-8F56C7A3A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D53B688-A2E3-4A84-9419-CCF59ED23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E84D415-9DC4-42C1-BFD4-C6D084A01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EA9E31B-E0CC-409E-82C1-8A0D4AC3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2317F82-7F92-48EF-9F42-E6E36472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3266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Kliknite, če želite urediti </a:t>
            </a:r>
            <a:br>
              <a:rPr lang="sl-SI" noProof="0" dirty="0"/>
            </a:br>
            <a:r>
              <a:rPr lang="sl-SI" noProof="0" dirty="0"/>
              <a:t>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37593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slovni diapozi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Kliknite, da uredite </a:t>
            </a:r>
            <a:br>
              <a:rPr lang="sl-SI" noProof="0" dirty="0"/>
            </a:br>
            <a:r>
              <a:rPr lang="sl-SI" noProof="0" dirty="0"/>
              <a:t>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6" name="Polje z besedilom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l-SI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3870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a slika in besedi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Kliknite, da uredite </a:t>
            </a:r>
            <a:br>
              <a:rPr lang="sl-SI" noProof="0" dirty="0"/>
            </a:br>
            <a:r>
              <a:rPr lang="sl-SI" noProof="0" dirty="0"/>
              <a:t>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6" name="Polje z besedilom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l-SI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16" name="Označba mesta za vsebin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613304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5" name="Prostoročno: Oblik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6" name="Prostoročno: Oblik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7" name="Prostoročno: Oblik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8" name="Prostoročno: Oblik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9" name="Prostoročno: Oblik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1" name="Prostoročno: Oblik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3" name="Prostoročno: Oblik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4" name="Prostoročno: Oblik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5" name="Prostoročno: Oblik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6" name="Prostoročno: Oblik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7" name="Prostoročno: Oblik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62110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9" name="Označba mesta za številko diapoz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188425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040749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38316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znake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a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9" name="Elipsa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1" name="Elipsa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1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2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3</a:t>
            </a: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4</a:t>
            </a:r>
          </a:p>
        </p:txBody>
      </p:sp>
      <p:sp>
        <p:nvSpPr>
          <p:cNvPr id="19" name="Označba mesta za besedil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5</a:t>
            </a:r>
          </a:p>
        </p:txBody>
      </p:sp>
      <p:sp>
        <p:nvSpPr>
          <p:cNvPr id="21" name="Označba mesta za besedil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4" name="Označba mesta za sliko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32" name="Označba mesta za sliko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33" name="Označba mesta za sliko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34" name="Označba mesta za sliko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35" name="Označba mesta za sliko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35497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oznake slike 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a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7" name="Označba mesta za sliko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8" name="Označba mesta za sliko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9" name="Označba mesta za sliko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2" name="Pravokotni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41" name="Označba mesta za sliko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1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2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3</a:t>
            </a:r>
          </a:p>
        </p:txBody>
      </p:sp>
      <p:sp>
        <p:nvSpPr>
          <p:cNvPr id="21" name="Označba mesta za besedil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51" name="Osemkotni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52" name="Elipsa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>
              <a:solidFill>
                <a:schemeClr val="accent1"/>
              </a:solidFill>
            </a:endParaRPr>
          </a:p>
        </p:txBody>
      </p:sp>
      <p:sp>
        <p:nvSpPr>
          <p:cNvPr id="53" name="Elipsa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54" name="Elipsa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>
              <a:solidFill>
                <a:schemeClr val="accent1"/>
              </a:solidFill>
            </a:endParaRPr>
          </a:p>
        </p:txBody>
      </p:sp>
      <p:sp>
        <p:nvSpPr>
          <p:cNvPr id="55" name="Označba mesta za številko diapozitiva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646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l-SI" dirty="0"/>
              <a:t>www.morefromfood.com</a:t>
            </a:r>
          </a:p>
        </p:txBody>
      </p:sp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5" name="Prostoročno: Oblik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6" name="Prostoročno: Oblik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7" name="Prostoročno: Oblik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8" name="Prostoročno: Oblik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9" name="Prostoročno: Oblik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1" name="Prostoročno: Oblik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3" name="Prostoročno: Oblik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4" name="Prostoročno: Oblik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5" name="Prostoročno: Oblik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6" name="Prostoročno: Oblik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7" name="Prostoročno: Oblik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0" name="Označba mesta za številko diapozitiva 7">
            <a:extLst>
              <a:ext uri="{FF2B5EF4-FFF2-40B4-BE49-F238E27FC236}">
                <a16:creationId xmlns:a16="http://schemas.microsoft.com/office/drawing/2014/main" id="{E89BFB9A-7880-4E04-B10E-D87A1D346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ni izde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5" name="Prostoročno: Oblik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6" name="Prostoročno: Oblik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7" name="Prostoročno: Oblik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8" name="Prostoročno: Oblik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9" name="Prostoročno: Oblik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1" name="Prostoročno: Oblik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3" name="Prostoročno: Oblik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4" name="Prostoročno: Oblik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5" name="Prostoročno: Oblik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6" name="Prostoročno: Oblik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7" name="Prostoročno: Oblik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Zaobljeni pravokotnik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45" name="Zaobljeni pravokotnik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noProof="0" dirty="0"/>
            </a:p>
          </p:txBody>
        </p:sp>
        <p:sp>
          <p:nvSpPr>
            <p:cNvPr id="46" name="Pravokotnik: Zaokroženi koti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noProof="0" dirty="0"/>
            </a:p>
          </p:txBody>
        </p:sp>
        <p:sp>
          <p:nvSpPr>
            <p:cNvPr id="47" name="Zaobljeni pravokotnik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noProof="0" dirty="0"/>
            </a:p>
          </p:txBody>
        </p:sp>
        <p:sp>
          <p:nvSpPr>
            <p:cNvPr id="48" name="Zaobljeni pravokotnik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49" name="Elipsa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50" name="Elipsa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51" name="Elipsa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</p:grp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 dirty="0"/>
              <a:t>Poudarjeno besedilo lahko vnesete tukaj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sliko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noProof="0" dirty="0"/>
              <a:t>Tukaj vstavite ali povlecite in spustite sliko</a:t>
            </a:r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57620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stolpci, oznake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a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2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3</a:t>
            </a: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4</a:t>
            </a:r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20" name="Označba mesta za sliko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1" name="Označba mesta za sliko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2" name="Označba mesta za sliko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9616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e številke, možno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ročno: Oblika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9" name="Označba mesta za številko diapoz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9" name="Označba mesta za besedilo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sl-SI" noProof="0" dirty="0"/>
              <a:t>1</a:t>
            </a:r>
          </a:p>
        </p:txBody>
      </p:sp>
      <p:sp>
        <p:nvSpPr>
          <p:cNvPr id="21" name="Označba mesta za besedilo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sl-SI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535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vsebin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0" name="Označba mesta za nogo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11" name="Označba mesta za številko diapozitiva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8" name="Označba mesta za besedil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67073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olpci uokvirj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l-SI" noProof="0" dirty="0"/>
              <a:t>Razdelek 1 – naslov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l-SI" noProof="0" dirty="0"/>
              <a:t>Razdelek 2 – naslov</a:t>
            </a:r>
          </a:p>
        </p:txBody>
      </p:sp>
      <p:sp>
        <p:nvSpPr>
          <p:cNvPr id="14" name="Označba mesta za besedilo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l-SI" noProof="0" dirty="0"/>
              <a:t>Razdelek 3 – naslov</a:t>
            </a:r>
          </a:p>
        </p:txBody>
      </p:sp>
    </p:spTree>
    <p:extLst>
      <p:ext uri="{BB962C8B-B14F-4D97-AF65-F5344CB8AC3E}">
        <p14:creationId xmlns:p14="http://schemas.microsoft.com/office/powerpoint/2010/main" val="2233290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za številko diapoz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13" name="Označba mesta za besedil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značba mesta za besedilo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Leto</a:t>
            </a:r>
          </a:p>
        </p:txBody>
      </p:sp>
      <p:sp>
        <p:nvSpPr>
          <p:cNvPr id="17" name="Označba mesta za besedilo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1" name="Označba mesta za besedilo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2" name="Označba mesta za besedilo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5" name="Označba mesta za besedilo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26" name="Označba mesta za besedilo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Leto</a:t>
            </a:r>
          </a:p>
        </p:txBody>
      </p:sp>
      <p:sp>
        <p:nvSpPr>
          <p:cNvPr id="28" name="Označba mesta za besedilo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0" name="Označba mesta za besedilo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1" name="Označba mesta za besedilo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2" name="Označba mesta za besedilo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3" name="Označba mesta za besedilo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4" name="Označba mesta za besedilo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5" name="Označba mesta za besedilo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6" name="Označba mesta za besedilo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7" name="Označba mesta za besedilo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8" name="Označba mesta za besedilo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39" name="Označba mesta za besedilo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0" name="Označba mesta za besedilo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1" name="Označba mesta za besedilo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2" name="Označba mesta za besedilo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3" name="Označba mesta za besedilo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4" name="Označba mesta za besedilo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5" name="Označba mesta za besedilo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6" name="Označba mesta za besedilo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7" name="Označba mesta za besedilo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8" name="Označba mesta za besedilo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MM</a:t>
            </a:r>
          </a:p>
        </p:txBody>
      </p:sp>
      <p:sp>
        <p:nvSpPr>
          <p:cNvPr id="49" name="Označba mesta za besedilo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Naslov elementa</a:t>
            </a:r>
          </a:p>
        </p:txBody>
      </p:sp>
      <p:sp>
        <p:nvSpPr>
          <p:cNvPr id="50" name="Označba mesta za besedilo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l-SI" noProof="0" dirty="0"/>
              <a:t>Mesec, Leto</a:t>
            </a:r>
          </a:p>
        </p:txBody>
      </p:sp>
    </p:spTree>
    <p:extLst>
      <p:ext uri="{BB962C8B-B14F-4D97-AF65-F5344CB8AC3E}">
        <p14:creationId xmlns:p14="http://schemas.microsoft.com/office/powerpoint/2010/main" val="37172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upina, 3 čla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Ime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Ime</a:t>
            </a: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Ime</a:t>
            </a:r>
          </a:p>
        </p:txBody>
      </p:sp>
      <p:sp>
        <p:nvSpPr>
          <p:cNvPr id="24" name="Označba mesta za sliko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5" name="Označba mesta za sliko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6" name="Označba mesta za sliko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4" name="Označba mesta za besedilo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Kratka biografija</a:t>
            </a:r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l-SI" noProof="0" dirty="0"/>
              <a:t>Kratka biografija</a:t>
            </a:r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l-SI" noProof="0" dirty="0"/>
              <a:t>Kratka biografija</a:t>
            </a:r>
          </a:p>
        </p:txBody>
      </p:sp>
    </p:spTree>
    <p:extLst>
      <p:ext uri="{BB962C8B-B14F-4D97-AF65-F5344CB8AC3E}">
        <p14:creationId xmlns:p14="http://schemas.microsoft.com/office/powerpoint/2010/main" val="3882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upina, 6 član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9" name="Označba mesta za besedil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21" name="Označba mesta za besedil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  <p:sp>
        <p:nvSpPr>
          <p:cNvPr id="23" name="Označba mesta za sliko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4" name="Označba mesta za sliko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5" name="Označba mesta za sliko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6" name="Označba mesta za sliko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7" name="Označba mesta za sliko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0" name="Označba mesta za sliko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za besedilo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sl-SI" noProof="0" dirty="0"/>
              <a:t>Naslov</a:t>
            </a:r>
          </a:p>
        </p:txBody>
      </p:sp>
    </p:spTree>
    <p:extLst>
      <p:ext uri="{BB962C8B-B14F-4D97-AF65-F5344CB8AC3E}">
        <p14:creationId xmlns:p14="http://schemas.microsoft.com/office/powerpoint/2010/main" val="971559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 in pod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ročno: Oblika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7" name="Prostoročno: Oblika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za številko diapoz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14" name="Prostoročno: Oblik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9" name="Prostoročno: Oblika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8" name="Prostoročno: Oblika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0" name="Prostoročno: Oblika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3" name="Prostoročno: Oblika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3" name="Označba mesta za besedil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</p:spTree>
    <p:extLst>
      <p:ext uri="{BB962C8B-B14F-4D97-AF65-F5344CB8AC3E}">
        <p14:creationId xmlns:p14="http://schemas.microsoft.com/office/powerpoint/2010/main" val="1518012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ročno: Oblika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4" name="Prostoročno: Oblik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za številko diapoz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2" name="Prostoročno: Oblika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5" name="Prostoročno: Oblika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6" name="Prostoročno: Oblika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2177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sl-SI" noProof="0" dirty="0"/>
              <a:t>Kliknite za urejanje slogov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7" name="Označba mesta za številko diapozitiva 7">
            <a:extLst>
              <a:ext uri="{FF2B5EF4-FFF2-40B4-BE49-F238E27FC236}">
                <a16:creationId xmlns:a16="http://schemas.microsoft.com/office/drawing/2014/main" id="{11CB2828-E8E7-45A5-8260-16D4F162E3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, brez graf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za številko diapoz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89082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a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značba mesta za sliko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Hvala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Številka za stik</a:t>
            </a:r>
          </a:p>
        </p:txBody>
      </p:sp>
      <p:sp>
        <p:nvSpPr>
          <p:cNvPr id="9" name="Označba mesta za besedilo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E-poštni naslov ali družabno omrežje</a:t>
            </a:r>
          </a:p>
        </p:txBody>
      </p:sp>
      <p:sp>
        <p:nvSpPr>
          <p:cNvPr id="8" name="Označba mesta za sliko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Logotip</a:t>
            </a:r>
          </a:p>
        </p:txBody>
      </p:sp>
      <p:sp>
        <p:nvSpPr>
          <p:cNvPr id="10" name="Označba mesta za besedilo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Naslov spletnega mesta</a:t>
            </a:r>
          </a:p>
        </p:txBody>
      </p:sp>
    </p:spTree>
    <p:extLst>
      <p:ext uri="{BB962C8B-B14F-4D97-AF65-F5344CB8AC3E}">
        <p14:creationId xmlns:p14="http://schemas.microsoft.com/office/powerpoint/2010/main" val="194130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9" name="Označba mesta za številko diapozitiva 7">
            <a:extLst>
              <a:ext uri="{FF2B5EF4-FFF2-40B4-BE49-F238E27FC236}">
                <a16:creationId xmlns:a16="http://schemas.microsoft.com/office/drawing/2014/main" id="{80D8F086-07B8-4E28-BBF2-1282CF9BD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0" name="Označba mesta za številko diapozitiva 7">
            <a:extLst>
              <a:ext uri="{FF2B5EF4-FFF2-40B4-BE49-F238E27FC236}">
                <a16:creationId xmlns:a16="http://schemas.microsoft.com/office/drawing/2014/main" id="{1FF59F87-373F-4BA0-864C-3DEA3B085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ni izde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5" name="Prostoročno: Oblik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6" name="Prostoročno: Oblik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7" name="Prostoročno: Oblik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8" name="Prostoročno: Oblik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9" name="Prostoročno: Oblik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1" name="Prostoročno: Oblik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3" name="Prostoročno: Oblik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4" name="Prostoročno: Oblik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5" name="Prostoročno: Oblik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6" name="Prostoročno: Oblik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7" name="Prostoročno: Oblik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Zaobljeni pravokotnik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45" name="Zaobljeni pravokotnik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noProof="0" dirty="0"/>
            </a:p>
          </p:txBody>
        </p:sp>
        <p:sp>
          <p:nvSpPr>
            <p:cNvPr id="46" name="Pravokotnik: Zaokroženi koti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noProof="0" dirty="0"/>
            </a:p>
          </p:txBody>
        </p:sp>
        <p:sp>
          <p:nvSpPr>
            <p:cNvPr id="47" name="Zaobljeni pravokotnik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noProof="0" dirty="0"/>
            </a:p>
          </p:txBody>
        </p:sp>
        <p:sp>
          <p:nvSpPr>
            <p:cNvPr id="48" name="Zaobljeni pravokotnik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49" name="Elipsa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50" name="Elipsa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  <p:sp>
          <p:nvSpPr>
            <p:cNvPr id="51" name="Elipsa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l-SI" noProof="0" dirty="0"/>
            </a:p>
          </p:txBody>
        </p:sp>
      </p:grp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 dirty="0"/>
              <a:t>Poudarjeno besedilo lahko vnesete tukaj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sliko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noProof="0" dirty="0"/>
              <a:t>Tukaj vstavite ali povlecite in spustite sliko</a:t>
            </a:r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38" name="Označba mesta za številko diapozitiva 7">
            <a:extLst>
              <a:ext uri="{FF2B5EF4-FFF2-40B4-BE49-F238E27FC236}">
                <a16:creationId xmlns:a16="http://schemas.microsoft.com/office/drawing/2014/main" id="{0E988B38-B3AC-46F4-9C59-3715A28B17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stolpci, oznake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a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47424" y="6252279"/>
            <a:ext cx="8784941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l-SI" noProof="0" dirty="0"/>
              <a:t>Opis oznake</a:t>
            </a:r>
          </a:p>
        </p:txBody>
      </p: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2</a:t>
            </a:r>
          </a:p>
        </p:txBody>
      </p:sp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3</a:t>
            </a: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l-SI" noProof="0" dirty="0"/>
              <a:t>Oznaka 4</a:t>
            </a:r>
          </a:p>
        </p:txBody>
      </p: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20" name="Označba mesta za sliko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1" name="Označba mesta za sliko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2" name="Označba mesta za sliko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3" name="Označba mesta za številko diapozitiva 7">
            <a:extLst>
              <a:ext uri="{FF2B5EF4-FFF2-40B4-BE49-F238E27FC236}">
                <a16:creationId xmlns:a16="http://schemas.microsoft.com/office/drawing/2014/main" id="{52AD48CB-5B9C-4B80-AC12-4059E2C8CB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2225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za besedil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11" name="Polje z besedilom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53620" y="633366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dirty="0"/>
              <a:t>www.morefromfood.com</a:t>
            </a:r>
          </a:p>
          <a:p>
            <a:pPr algn="r" rtl="0"/>
            <a:endParaRPr lang="sl-SI" sz="120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1" name="Pravokotnik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5430BFF-184E-49BD-8551-2BCBFAF8B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t="79071" b="-3647"/>
          <a:stretch/>
        </p:blipFill>
        <p:spPr>
          <a:xfrm>
            <a:off x="927823" y="6433897"/>
            <a:ext cx="1441304" cy="18955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D3A3D81-3F9E-475E-8F8D-D86793BC8C8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1436" y="5985221"/>
            <a:ext cx="856387" cy="765875"/>
          </a:xfrm>
          <a:prstGeom prst="rect">
            <a:avLst/>
          </a:prstGeom>
        </p:spPr>
      </p:pic>
      <p:sp>
        <p:nvSpPr>
          <p:cNvPr id="12" name="Elipsa 11">
            <a:extLst>
              <a:ext uri="{FF2B5EF4-FFF2-40B4-BE49-F238E27FC236}">
                <a16:creationId xmlns:a16="http://schemas.microsoft.com/office/drawing/2014/main" id="{DA4F6B6B-2984-4384-9231-149AA83CCB95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>
              <a:solidFill>
                <a:schemeClr val="accent1"/>
              </a:solidFill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53064AA2-9FE9-482E-A35F-0036DAF34E32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E10622A6-611D-4430-87A6-B11A0C96CBB5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>
              <a:solidFill>
                <a:schemeClr val="accent1"/>
              </a:solidFill>
            </a:endParaRPr>
          </a:p>
        </p:txBody>
      </p:sp>
      <p:sp>
        <p:nvSpPr>
          <p:cNvPr id="17" name="Osemkotnik 50">
            <a:extLst>
              <a:ext uri="{FF2B5EF4-FFF2-40B4-BE49-F238E27FC236}">
                <a16:creationId xmlns:a16="http://schemas.microsoft.com/office/drawing/2014/main" id="{90510608-67D9-4CAF-904B-E4725D045AB6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5" name="Označba mesta za številko diapozitiva 5">
            <a:extLst>
              <a:ext uri="{FF2B5EF4-FFF2-40B4-BE49-F238E27FC236}">
                <a16:creationId xmlns:a16="http://schemas.microsoft.com/office/drawing/2014/main" id="{EF1D02EC-38FF-454E-9C2A-9106728F4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82" r:id="rId9"/>
    <p:sldLayoutId id="2147483670" r:id="rId10"/>
    <p:sldLayoutId id="2147483653" r:id="rId11"/>
    <p:sldLayoutId id="2147483673" r:id="rId12"/>
    <p:sldLayoutId id="2147483674" r:id="rId13"/>
    <p:sldLayoutId id="2147483676" r:id="rId14"/>
    <p:sldLayoutId id="2147483677" r:id="rId15"/>
    <p:sldLayoutId id="2147483654" r:id="rId16"/>
    <p:sldLayoutId id="2147483660" r:id="rId17"/>
    <p:sldLayoutId id="2147483661" r:id="rId18"/>
    <p:sldLayoutId id="214748367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82C6E482-728F-4375-9D7B-AC30D5C6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B726986-E6E9-4289-BABD-399B7DB27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68A458-8F95-4CCA-96ED-70B79C812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0E0C6-B8A4-4EA3-A1AA-A2493D7D4D35}" type="datetimeFigureOut">
              <a:rPr lang="sl-SI" smtClean="0"/>
              <a:t>22. 11. 2021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9278B8C-B0C6-48C9-B250-A15F3685A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EA83AA1-BDB8-4371-B655-A1835D62A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21BB4-1FED-472F-9EC6-C92BA36D8483}" type="slidenum">
              <a:rPr lang="sl-SI" smtClean="0"/>
              <a:t>‹#›</a:t>
            </a:fld>
            <a:endParaRPr lang="sl-SI"/>
          </a:p>
        </p:txBody>
      </p:sp>
      <p:sp>
        <p:nvSpPr>
          <p:cNvPr id="7" name="Označba mesta za številko diapozitiva 5">
            <a:extLst>
              <a:ext uri="{FF2B5EF4-FFF2-40B4-BE49-F238E27FC236}">
                <a16:creationId xmlns:a16="http://schemas.microsoft.com/office/drawing/2014/main" id="{DF6E026D-3E1B-4DC6-ACAA-4ABC22817C5E}"/>
              </a:ext>
            </a:extLst>
          </p:cNvPr>
          <p:cNvSpPr txBox="1">
            <a:spLocks/>
          </p:cNvSpPr>
          <p:nvPr userDrawn="1"/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rgbClr val="9ACB39"/>
            </a:solidFill>
          </a:ln>
        </p:spPr>
        <p:txBody>
          <a:bodyPr vert="horz" lIns="0" tIns="0" rIns="0" bIns="0" rtlCol="0" anchor="ctr"/>
          <a:lstStyle>
            <a:defPPr rtl="0">
              <a:defRPr lang="sl-si"/>
            </a:defPPr>
            <a:lvl1pPr marL="0" algn="ctr" defTabSz="914400" rtl="0" eaLnBrk="1" latinLnBrk="0" hangingPunct="1">
              <a:defRPr sz="12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l-SI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semkotnik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Označba mesta za naslov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za besedil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5" name="Označba mesta za nogo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za številko diapoz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>
              <a:solidFill>
                <a:schemeClr val="accent1"/>
              </a:solidFill>
            </a:endParaRP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1" name="Polje z besedilom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dirty="0"/>
              <a:t>www.morefromfood.com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>
              <a:solidFill>
                <a:schemeClr val="accent1"/>
              </a:solidFill>
            </a:endParaRP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1" name="Pravokotnik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5" name="Polje z besedilom 10">
            <a:extLst>
              <a:ext uri="{FF2B5EF4-FFF2-40B4-BE49-F238E27FC236}">
                <a16:creationId xmlns:a16="http://schemas.microsoft.com/office/drawing/2014/main" id="{7C2AB984-718E-4C13-9029-E202C43BBC36}"/>
              </a:ext>
            </a:extLst>
          </p:cNvPr>
          <p:cNvSpPr txBox="1"/>
          <p:nvPr userDrawn="1"/>
        </p:nvSpPr>
        <p:spPr>
          <a:xfrm>
            <a:off x="-42066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dirty="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4EB0356C-EDBF-47F1-96C9-63F77858D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79071" b="-3647"/>
          <a:stretch/>
        </p:blipFill>
        <p:spPr>
          <a:xfrm>
            <a:off x="927823" y="6433897"/>
            <a:ext cx="1441304" cy="18955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ED26164-C4E8-4160-94D0-A619CD113E6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1436" y="5985221"/>
            <a:ext cx="856387" cy="7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7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7.png"/><Relationship Id="rId21" Type="http://schemas.openxmlformats.org/officeDocument/2006/relationships/image" Target="../media/image73.png"/><Relationship Id="rId7" Type="http://schemas.openxmlformats.org/officeDocument/2006/relationships/hyperlink" Target="https://youtu.be/7P6wOGn9p8k" TargetMode="Externa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4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youtu.be/SBfhNTSalHM" TargetMode="External"/><Relationship Id="rId11" Type="http://schemas.openxmlformats.org/officeDocument/2006/relationships/image" Target="../media/image63.png"/><Relationship Id="rId5" Type="http://schemas.openxmlformats.org/officeDocument/2006/relationships/image" Target="../media/image59.jp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8.jp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hyperlink" Target="http://www.morefromfood.si/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37.jpg"/><Relationship Id="rId9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svg"/><Relationship Id="rId12" Type="http://schemas.openxmlformats.org/officeDocument/2006/relationships/image" Target="../media/image3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sv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značba mesta slike 11" descr="Slika, ki vsebuje besede besedilo&#10;&#10;Opis je samodejno ustvarjen">
            <a:extLst>
              <a:ext uri="{FF2B5EF4-FFF2-40B4-BE49-F238E27FC236}">
                <a16:creationId xmlns:a16="http://schemas.microsoft.com/office/drawing/2014/main" id="{1ACE0AB5-A083-4BD8-8A90-94000BD147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1064" b="11064"/>
          <a:stretch>
            <a:fillRect/>
          </a:stretch>
        </p:blipFill>
        <p:spPr/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42" y="1097993"/>
            <a:ext cx="9740758" cy="1240104"/>
          </a:xfrm>
          <a:solidFill>
            <a:schemeClr val="tx1">
              <a:alpha val="7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dist="50800" dir="5400000" algn="ctr" rotWithShape="0">
              <a:srgbClr val="000000"/>
            </a:outerShdw>
          </a:effectLst>
        </p:spPr>
        <p:txBody>
          <a:bodyPr rtlCol="0"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91758D93-35B9-4C29-9935-9742BBD8A5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t="52627" b="22927"/>
          <a:stretch/>
        </p:blipFill>
        <p:spPr>
          <a:xfrm>
            <a:off x="5699997" y="1607750"/>
            <a:ext cx="3929695" cy="651343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FBF65D9-8635-45BD-B2DE-199440419FE8}"/>
              </a:ext>
            </a:extLst>
          </p:cNvPr>
          <p:cNvSpPr txBox="1"/>
          <p:nvPr/>
        </p:nvSpPr>
        <p:spPr>
          <a:xfrm>
            <a:off x="10083800" y="6032783"/>
            <a:ext cx="2714574" cy="387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sl-SI" sz="1600" dirty="0">
              <a:solidFill>
                <a:schemeClr val="tx2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83AF4DD-FC82-40C1-8313-D69A7BDC19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21" t="55470" r="35354" b="22927"/>
          <a:stretch/>
        </p:blipFill>
        <p:spPr>
          <a:xfrm>
            <a:off x="7227387" y="1683488"/>
            <a:ext cx="1014883" cy="57560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963B5E2-029B-4820-9975-1CC5C5EFE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373"/>
          <a:stretch/>
        </p:blipFill>
        <p:spPr>
          <a:xfrm>
            <a:off x="-606372" y="1173434"/>
            <a:ext cx="3052530" cy="108922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04F78AF-EE9B-4B0C-9B3D-471A26E5C42B}"/>
              </a:ext>
            </a:extLst>
          </p:cNvPr>
          <p:cNvSpPr txBox="1"/>
          <p:nvPr/>
        </p:nvSpPr>
        <p:spPr>
          <a:xfrm>
            <a:off x="1683588" y="1686877"/>
            <a:ext cx="3929694" cy="5399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l-SI" sz="3200" b="1" dirty="0">
                <a:solidFill>
                  <a:schemeClr val="bg1"/>
                </a:solidFill>
                <a:latin typeface="Abadi" panose="020B0604020104020204" pitchFamily="34" charset="0"/>
              </a:rPr>
              <a:t>PREDSTAVITEV SISTEMA</a:t>
            </a:r>
          </a:p>
        </p:txBody>
      </p:sp>
    </p:spTree>
    <p:extLst>
      <p:ext uri="{BB962C8B-B14F-4D97-AF65-F5344CB8AC3E}">
        <p14:creationId xmlns:p14="http://schemas.microsoft.com/office/powerpoint/2010/main" val="363691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ka 21">
            <a:extLst>
              <a:ext uri="{FF2B5EF4-FFF2-40B4-BE49-F238E27FC236}">
                <a16:creationId xmlns:a16="http://schemas.microsoft.com/office/drawing/2014/main" id="{5DA4DF74-3E79-4C86-9A85-34745741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0" y="5937172"/>
            <a:ext cx="2586387" cy="79590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5B557C6-161D-4B29-80B1-94F8A8E2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8" t="16066" r="20501" b="18954"/>
          <a:stretch/>
        </p:blipFill>
        <p:spPr>
          <a:xfrm rot="5400000">
            <a:off x="6071979" y="955624"/>
            <a:ext cx="6134103" cy="4705455"/>
          </a:xfrm>
          <a:prstGeom prst="roundRect">
            <a:avLst>
              <a:gd name="adj" fmla="val 7760"/>
            </a:avLst>
          </a:prstGeom>
        </p:spPr>
      </p:pic>
      <p:sp>
        <p:nvSpPr>
          <p:cNvPr id="20" name="Elipsa 19">
            <a:extLst>
              <a:ext uri="{FF2B5EF4-FFF2-40B4-BE49-F238E27FC236}">
                <a16:creationId xmlns:a16="http://schemas.microsoft.com/office/drawing/2014/main" id="{81FCA83C-8C97-4D51-A909-6B0344158B3F}"/>
              </a:ext>
            </a:extLst>
          </p:cNvPr>
          <p:cNvSpPr/>
          <p:nvPr/>
        </p:nvSpPr>
        <p:spPr>
          <a:xfrm>
            <a:off x="528067" y="2875651"/>
            <a:ext cx="478612" cy="43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B6275EE9-B826-4147-A0DA-165D035F2327}"/>
              </a:ext>
            </a:extLst>
          </p:cNvPr>
          <p:cNvSpPr/>
          <p:nvPr/>
        </p:nvSpPr>
        <p:spPr>
          <a:xfrm>
            <a:off x="528067" y="1648910"/>
            <a:ext cx="478612" cy="43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4744174-DBB0-48D9-8B72-C76985B2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6" y="4405813"/>
            <a:ext cx="5059001" cy="432000"/>
          </a:xfrm>
        </p:spPr>
        <p:txBody>
          <a:bodyPr/>
          <a:lstStyle/>
          <a:p>
            <a:r>
              <a:rPr lang="sl-SI" sz="1600" dirty="0">
                <a:latin typeface="Abadi" panose="020B0604020104020204" pitchFamily="34" charset="0"/>
              </a:rPr>
              <a:t>Torej, ali potrebujete funkcionalnost, ki v sistemu manjka ali imate samo novo inovativno idejo za vašo trenutno programsko opremo?
</a:t>
            </a:r>
            <a:endParaRPr lang="en-GB" sz="1600" dirty="0">
              <a:latin typeface="Abadi" panose="020B0604020104020204" pitchFamily="34" charset="0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4A5B25F-CB02-407A-8B77-C3F95F4A3C3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79939" y="1641382"/>
            <a:ext cx="4518286" cy="1210543"/>
          </a:xfrm>
        </p:spPr>
        <p:txBody>
          <a:bodyPr/>
          <a:lstStyle/>
          <a:p>
            <a:r>
              <a:rPr lang="en-GB" sz="1400" dirty="0"/>
              <a:t>Kar </a:t>
            </a:r>
            <a:r>
              <a:rPr lang="en-GB" sz="1400" dirty="0" err="1"/>
              <a:t>zadeva</a:t>
            </a:r>
            <a:r>
              <a:rPr lang="en-GB" sz="1400" dirty="0"/>
              <a:t> </a:t>
            </a:r>
            <a:r>
              <a:rPr lang="en-GB" sz="1400" dirty="0" err="1"/>
              <a:t>proces</a:t>
            </a:r>
            <a:r>
              <a:rPr lang="sl-SI" sz="1400" dirty="0"/>
              <a:t>ov</a:t>
            </a:r>
            <a:r>
              <a:rPr lang="en-GB" sz="1400" dirty="0"/>
              <a:t> </a:t>
            </a:r>
            <a:r>
              <a:rPr lang="en-GB" sz="1400" dirty="0" err="1"/>
              <a:t>upravljanja</a:t>
            </a:r>
            <a:r>
              <a:rPr lang="en-GB" sz="1400" dirty="0"/>
              <a:t>, je </a:t>
            </a:r>
            <a:r>
              <a:rPr lang="en-GB" sz="1400" dirty="0" err="1"/>
              <a:t>sistem</a:t>
            </a:r>
            <a:r>
              <a:rPr lang="en-GB" sz="1400" dirty="0"/>
              <a:t> </a:t>
            </a:r>
            <a:r>
              <a:rPr lang="en-GB" sz="1400" dirty="0" err="1"/>
              <a:t>zelo</a:t>
            </a:r>
            <a:r>
              <a:rPr lang="en-GB" sz="1400" dirty="0"/>
              <a:t> </a:t>
            </a:r>
            <a:r>
              <a:rPr lang="en-GB" sz="1400" dirty="0" err="1"/>
              <a:t>fleksibilen</a:t>
            </a:r>
            <a:r>
              <a:rPr lang="en-GB" sz="1400" dirty="0"/>
              <a:t>. </a:t>
            </a:r>
            <a:r>
              <a:rPr lang="sl-SI" sz="1400" dirty="0"/>
              <a:t>Platformo vam lahko individualno sestavimo glede na vaše želje, potrebe , funkcije in procese</a:t>
            </a:r>
            <a:r>
              <a:rPr lang="en-GB" sz="1400" dirty="0"/>
              <a:t>, </a:t>
            </a:r>
            <a:r>
              <a:rPr lang="en-GB" sz="1400" dirty="0" err="1"/>
              <a:t>ki</a:t>
            </a:r>
            <a:r>
              <a:rPr lang="en-GB" sz="1400" dirty="0"/>
              <a:t> </a:t>
            </a:r>
            <a:r>
              <a:rPr lang="sl-SI" sz="1400" dirty="0"/>
              <a:t>so za vas relevantni. </a:t>
            </a:r>
            <a:endParaRPr lang="en-GB" sz="1400" dirty="0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CF6CB72A-9B9A-4C03-8795-E5072FE10836}"/>
              </a:ext>
            </a:extLst>
          </p:cNvPr>
          <p:cNvSpPr txBox="1">
            <a:spLocks/>
          </p:cNvSpPr>
          <p:nvPr/>
        </p:nvSpPr>
        <p:spPr>
          <a:xfrm>
            <a:off x="528067" y="763371"/>
            <a:ext cx="5470061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latin typeface="Abadi" panose="020B0604020104020204" pitchFamily="34" charset="0"/>
                <a:cs typeface="Gotham book" pitchFamily="50" charset="0"/>
              </a:rPr>
              <a:t>Kaj</a:t>
            </a:r>
            <a:r>
              <a:rPr lang="en-GB" b="1" dirty="0">
                <a:latin typeface="Abadi" panose="020B0604020104020204" pitchFamily="34" charset="0"/>
                <a:cs typeface="Gotham book" pitchFamily="50" charset="0"/>
              </a:rPr>
              <a:t> </a:t>
            </a:r>
            <a:r>
              <a:rPr lang="en-GB" b="1" dirty="0" err="1">
                <a:latin typeface="Abadi" panose="020B0604020104020204" pitchFamily="34" charset="0"/>
                <a:cs typeface="Gotham book" pitchFamily="50" charset="0"/>
              </a:rPr>
              <a:t>pomeni</a:t>
            </a:r>
            <a:r>
              <a:rPr lang="en-GB" b="1" dirty="0">
                <a:latin typeface="Abadi" panose="020B0604020104020204" pitchFamily="34" charset="0"/>
                <a:cs typeface="Gotham book" pitchFamily="50" charset="0"/>
              </a:rPr>
              <a:t>, da je </a:t>
            </a:r>
            <a:r>
              <a:rPr lang="sl-SI" b="1" dirty="0">
                <a:latin typeface="Abadi" panose="020B0604020104020204" pitchFamily="34" charset="0"/>
                <a:cs typeface="Gotham book" pitchFamily="50" charset="0"/>
              </a:rPr>
              <a:t>sistem </a:t>
            </a:r>
            <a:r>
              <a:rPr lang="en-GB" b="1" dirty="0" err="1">
                <a:latin typeface="Abadi" panose="020B0604020104020204" pitchFamily="34" charset="0"/>
                <a:cs typeface="Gotham book" pitchFamily="50" charset="0"/>
              </a:rPr>
              <a:t>povsem</a:t>
            </a:r>
            <a:r>
              <a:rPr lang="en-GB" b="1" dirty="0">
                <a:latin typeface="Abadi" panose="020B0604020104020204" pitchFamily="34" charset="0"/>
                <a:cs typeface="Gotham book" pitchFamily="50" charset="0"/>
              </a:rPr>
              <a:t> </a:t>
            </a:r>
            <a:r>
              <a:rPr lang="en-GB" b="1" dirty="0" err="1">
                <a:latin typeface="Abadi" panose="020B0604020104020204" pitchFamily="34" charset="0"/>
                <a:cs typeface="Gotham book" pitchFamily="50" charset="0"/>
              </a:rPr>
              <a:t>prilagodljiv</a:t>
            </a:r>
            <a:r>
              <a:rPr lang="en-GB" b="1" dirty="0">
                <a:latin typeface="Abadi" panose="020B0604020104020204" pitchFamily="34" charset="0"/>
                <a:cs typeface="Gotham book" pitchFamily="50" charset="0"/>
              </a:rPr>
              <a:t>?
</a:t>
            </a:r>
          </a:p>
        </p:txBody>
      </p:sp>
      <p:sp>
        <p:nvSpPr>
          <p:cNvPr id="8" name="Označba mesta besedila 2">
            <a:extLst>
              <a:ext uri="{FF2B5EF4-FFF2-40B4-BE49-F238E27FC236}">
                <a16:creationId xmlns:a16="http://schemas.microsoft.com/office/drawing/2014/main" id="{CA62AC6F-7E51-4ACD-9A06-CA0CD20B719D}"/>
              </a:ext>
            </a:extLst>
          </p:cNvPr>
          <p:cNvSpPr txBox="1">
            <a:spLocks/>
          </p:cNvSpPr>
          <p:nvPr/>
        </p:nvSpPr>
        <p:spPr>
          <a:xfrm>
            <a:off x="1463640" y="5248960"/>
            <a:ext cx="11339513" cy="2765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-Ni problema. Lahko jo </a:t>
            </a:r>
            <a:r>
              <a:rPr lang="sl-SI" dirty="0"/>
              <a:t>dodamo, samo za vas</a:t>
            </a:r>
            <a:r>
              <a:rPr lang="es-ES" dirty="0"/>
              <a:t>.
</a:t>
            </a:r>
            <a:endParaRPr lang="sl-SI" dirty="0"/>
          </a:p>
        </p:txBody>
      </p:sp>
      <p:sp>
        <p:nvSpPr>
          <p:cNvPr id="16" name="Označba mesta besedila 2">
            <a:extLst>
              <a:ext uri="{FF2B5EF4-FFF2-40B4-BE49-F238E27FC236}">
                <a16:creationId xmlns:a16="http://schemas.microsoft.com/office/drawing/2014/main" id="{A08EB739-53C9-42B1-8ED6-110ACB264207}"/>
              </a:ext>
            </a:extLst>
          </p:cNvPr>
          <p:cNvSpPr txBox="1">
            <a:spLocks/>
          </p:cNvSpPr>
          <p:nvPr/>
        </p:nvSpPr>
        <p:spPr>
          <a:xfrm>
            <a:off x="1178854" y="2875651"/>
            <a:ext cx="4706959" cy="698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 dirty="0"/>
              <a:t>V smislu potrebe po prilagoditvi ali celo dodatnih funkcionalnosti pa lahko rešimo vaš problem z novostjo, ki jo dodamo v sistem. Naši hišni programski razvijalci zmorejo vse.
</a:t>
            </a:r>
            <a:endParaRPr lang="en-GB" sz="1400" dirty="0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7263ED2-EFFC-49FB-A50D-9E06ABA4D35A}"/>
              </a:ext>
            </a:extLst>
          </p:cNvPr>
          <p:cNvSpPr txBox="1"/>
          <p:nvPr/>
        </p:nvSpPr>
        <p:spPr>
          <a:xfrm>
            <a:off x="687261" y="1733221"/>
            <a:ext cx="855677" cy="6045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l-SI" b="1" dirty="0">
                <a:solidFill>
                  <a:schemeClr val="accent1"/>
                </a:solidFill>
                <a:latin typeface="Abadi" panose="020B0604020104020204" pitchFamily="34" charset="0"/>
              </a:rPr>
              <a:t>1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8E5FD49C-D6DB-46C3-B22C-33B877CCA1CB}"/>
              </a:ext>
            </a:extLst>
          </p:cNvPr>
          <p:cNvSpPr txBox="1"/>
          <p:nvPr/>
        </p:nvSpPr>
        <p:spPr>
          <a:xfrm>
            <a:off x="700242" y="294198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l-SI" dirty="0">
                <a:solidFill>
                  <a:schemeClr val="accent1"/>
                </a:solidFill>
                <a:latin typeface="Abadi" panose="020B0604020104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9F18D-E79D-B947-8DFE-0AF744F55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137" y="837122"/>
            <a:ext cx="4168339" cy="53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lika 29">
            <a:extLst>
              <a:ext uri="{FF2B5EF4-FFF2-40B4-BE49-F238E27FC236}">
                <a16:creationId xmlns:a16="http://schemas.microsoft.com/office/drawing/2014/main" id="{FEFA505E-0441-4398-AA86-116422643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371" y="5966240"/>
            <a:ext cx="3277057" cy="741712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D6692E37-0B3F-483E-B865-9528BD315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4" y="6052058"/>
            <a:ext cx="3277057" cy="63826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9BA3248-7F5D-4F5F-A0F7-4BA0EB471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871" y="940506"/>
            <a:ext cx="736492" cy="56464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B32B2D6-0D57-42A3-B482-3010EC57A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871" y="3262707"/>
            <a:ext cx="736492" cy="56464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6EAE1E0-0757-4EEE-AD46-0D82893BA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75" y="433279"/>
            <a:ext cx="11340000" cy="432000"/>
          </a:xfrm>
        </p:spPr>
        <p:txBody>
          <a:bodyPr/>
          <a:lstStyle/>
          <a:p>
            <a:r>
              <a:rPr lang="sl-SI" dirty="0">
                <a:latin typeface="Abadi" panose="020B0604020104020204" pitchFamily="34" charset="0"/>
              </a:rPr>
              <a:t>Izjavi zadovoljnih uporabnikov</a:t>
            </a:r>
          </a:p>
        </p:txBody>
      </p:sp>
      <p:sp>
        <p:nvSpPr>
          <p:cNvPr id="6" name="Označba mesta za vsebino 7">
            <a:extLst>
              <a:ext uri="{FF2B5EF4-FFF2-40B4-BE49-F238E27FC236}">
                <a16:creationId xmlns:a16="http://schemas.microsoft.com/office/drawing/2014/main" id="{5C757BEE-92D9-4851-805A-21A95DAAF1A6}"/>
              </a:ext>
            </a:extLst>
          </p:cNvPr>
          <p:cNvSpPr txBox="1">
            <a:spLocks/>
          </p:cNvSpPr>
          <p:nvPr/>
        </p:nvSpPr>
        <p:spPr>
          <a:xfrm>
            <a:off x="2701605" y="1247232"/>
            <a:ext cx="5461319" cy="1886594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/>
              <a:t>Aplikacija</a:t>
            </a:r>
            <a:r>
              <a:rPr lang="en-US" sz="1400" dirty="0"/>
              <a:t> je</a:t>
            </a:r>
            <a:r>
              <a:rPr lang="sl-SI" sz="1400" dirty="0"/>
              <a:t> za nas</a:t>
            </a:r>
            <a:r>
              <a:rPr lang="en-US" sz="1400" dirty="0"/>
              <a:t> </a:t>
            </a:r>
            <a:r>
              <a:rPr lang="en-US" sz="1400" dirty="0" err="1"/>
              <a:t>pomenila</a:t>
            </a:r>
            <a:r>
              <a:rPr lang="en-US" sz="1400" dirty="0"/>
              <a:t>, da </a:t>
            </a:r>
            <a:r>
              <a:rPr lang="en-US" sz="1400" dirty="0" err="1"/>
              <a:t>lahko</a:t>
            </a:r>
            <a:r>
              <a:rPr lang="en-US" sz="1400" dirty="0"/>
              <a:t> </a:t>
            </a:r>
            <a:r>
              <a:rPr lang="en-US" sz="1400" b="1" dirty="0" err="1"/>
              <a:t>avtomatiziramo</a:t>
            </a:r>
            <a:r>
              <a:rPr lang="en-US" sz="1400" b="1" dirty="0"/>
              <a:t> </a:t>
            </a:r>
            <a:r>
              <a:rPr lang="en-US" sz="1400" b="1" dirty="0" err="1"/>
              <a:t>veliko</a:t>
            </a:r>
            <a:r>
              <a:rPr lang="en-US" sz="1400" b="1" dirty="0"/>
              <a:t> </a:t>
            </a:r>
            <a:r>
              <a:rPr lang="en-US" sz="1400" b="1" dirty="0" err="1"/>
              <a:t>naših</a:t>
            </a:r>
            <a:r>
              <a:rPr lang="en-US" sz="1400" b="1" dirty="0"/>
              <a:t> </a:t>
            </a:r>
            <a:r>
              <a:rPr lang="en-US" sz="1400" b="1" dirty="0" err="1"/>
              <a:t>procesov</a:t>
            </a:r>
            <a:r>
              <a:rPr lang="sl-SI" sz="1400" dirty="0"/>
              <a:t>, kar je pomenilo da</a:t>
            </a:r>
            <a:r>
              <a:rPr lang="en-US" sz="1400" dirty="0"/>
              <a:t> </a:t>
            </a:r>
            <a:r>
              <a:rPr lang="en-US" sz="1400" dirty="0" err="1"/>
              <a:t>lahko</a:t>
            </a:r>
            <a:r>
              <a:rPr lang="en-US" sz="1400" dirty="0"/>
              <a:t> </a:t>
            </a:r>
            <a:r>
              <a:rPr lang="sl-SI" sz="1400" dirty="0"/>
              <a:t>brez težav </a:t>
            </a:r>
            <a:r>
              <a:rPr lang="en-US" sz="1400" dirty="0" err="1"/>
              <a:t>delamo</a:t>
            </a:r>
            <a:r>
              <a:rPr lang="en-US" sz="1400" dirty="0"/>
              <a:t> </a:t>
            </a:r>
            <a:r>
              <a:rPr lang="en-US" sz="1400" dirty="0" err="1"/>
              <a:t>druge</a:t>
            </a:r>
            <a:r>
              <a:rPr lang="en-US" sz="1400" dirty="0"/>
              <a:t> </a:t>
            </a:r>
            <a:r>
              <a:rPr lang="en-US" sz="1400" dirty="0" err="1"/>
              <a:t>stvari</a:t>
            </a:r>
            <a:r>
              <a:rPr lang="en-US" sz="1400" dirty="0"/>
              <a:t> v </a:t>
            </a:r>
            <a:r>
              <a:rPr lang="en-US" sz="1400" dirty="0" err="1"/>
              <a:t>poslu</a:t>
            </a:r>
            <a:r>
              <a:rPr lang="en-US" sz="1400" dirty="0"/>
              <a:t>. P</a:t>
            </a:r>
            <a:r>
              <a:rPr lang="sl-SI" sz="1400" dirty="0" err="1"/>
              <a:t>reizkusili</a:t>
            </a:r>
            <a:r>
              <a:rPr lang="sl-SI" sz="1400" dirty="0"/>
              <a:t> in pregledali</a:t>
            </a:r>
            <a:r>
              <a:rPr lang="en-US" sz="1400" dirty="0"/>
              <a:t> </a:t>
            </a:r>
            <a:r>
              <a:rPr lang="en-US" sz="1400" dirty="0" err="1"/>
              <a:t>smo</a:t>
            </a:r>
            <a:r>
              <a:rPr lang="en-US" sz="1400" dirty="0"/>
              <a:t> </a:t>
            </a:r>
            <a:r>
              <a:rPr lang="en-US" sz="1400" dirty="0" err="1"/>
              <a:t>številne</a:t>
            </a:r>
            <a:r>
              <a:rPr lang="en-US" sz="1400" dirty="0"/>
              <a:t> </a:t>
            </a:r>
            <a:r>
              <a:rPr lang="en-US" sz="1400" dirty="0" err="1"/>
              <a:t>sisteme</a:t>
            </a:r>
            <a:r>
              <a:rPr lang="en-US" sz="1400" dirty="0"/>
              <a:t> in </a:t>
            </a:r>
            <a:r>
              <a:rPr lang="en-US" sz="1400" dirty="0" err="1"/>
              <a:t>nihče</a:t>
            </a:r>
            <a:r>
              <a:rPr lang="en-US" sz="1400" dirty="0"/>
              <a:t> od </a:t>
            </a:r>
            <a:r>
              <a:rPr lang="en-US" sz="1400" dirty="0" err="1"/>
              <a:t>njih</a:t>
            </a:r>
            <a:r>
              <a:rPr lang="en-US" sz="1400" dirty="0"/>
              <a:t> ne </a:t>
            </a:r>
            <a:r>
              <a:rPr lang="sl-SI" sz="1400" dirty="0"/>
              <a:t>zagotavlja</a:t>
            </a:r>
            <a:r>
              <a:rPr lang="en-US" sz="1400" dirty="0"/>
              <a:t> </a:t>
            </a:r>
            <a:r>
              <a:rPr lang="en-US" sz="1400" dirty="0" err="1"/>
              <a:t>vseh</a:t>
            </a:r>
            <a:r>
              <a:rPr lang="en-US" sz="1400" dirty="0"/>
              <a:t> </a:t>
            </a:r>
            <a:r>
              <a:rPr lang="en-US" sz="1400" dirty="0" err="1"/>
              <a:t>stvari</a:t>
            </a:r>
            <a:r>
              <a:rPr lang="en-US" sz="1400" dirty="0"/>
              <a:t>, </a:t>
            </a:r>
            <a:r>
              <a:rPr lang="en-US" sz="1400" dirty="0" err="1"/>
              <a:t>ki</a:t>
            </a:r>
            <a:r>
              <a:rPr lang="en-US" sz="1400" dirty="0"/>
              <a:t> </a:t>
            </a:r>
            <a:r>
              <a:rPr lang="en-US" sz="1400" dirty="0" err="1"/>
              <a:t>jih</a:t>
            </a:r>
            <a:r>
              <a:rPr lang="en-US" sz="1400" dirty="0"/>
              <a:t> </a:t>
            </a:r>
            <a:r>
              <a:rPr lang="sl-SI" sz="1400" dirty="0"/>
              <a:t>ponuja </a:t>
            </a:r>
            <a:r>
              <a:rPr lang="sl-SI" sz="1400" dirty="0" err="1"/>
              <a:t>MoreFromFood</a:t>
            </a:r>
            <a:r>
              <a:rPr lang="en-US" sz="1400" dirty="0"/>
              <a:t> </a:t>
            </a:r>
            <a:r>
              <a:rPr lang="sl-SI" sz="1400" dirty="0"/>
              <a:t>v samo enem sistemu.</a:t>
            </a:r>
            <a:r>
              <a:rPr lang="en-US" sz="1400" dirty="0"/>
              <a:t> /.../ </a:t>
            </a:r>
            <a:r>
              <a:rPr lang="en-US" sz="1400" b="1" dirty="0"/>
              <a:t>Je </a:t>
            </a:r>
            <a:r>
              <a:rPr lang="en-US" sz="1400" b="1" dirty="0" err="1"/>
              <a:t>veliko</a:t>
            </a:r>
            <a:r>
              <a:rPr lang="en-US" sz="1400" b="1" dirty="0"/>
              <a:t> </a:t>
            </a:r>
            <a:r>
              <a:rPr lang="en-US" sz="1400" b="1" dirty="0" err="1"/>
              <a:t>boljši</a:t>
            </a:r>
            <a:r>
              <a:rPr lang="en-US" sz="1400" b="1" dirty="0"/>
              <a:t> in </a:t>
            </a:r>
            <a:r>
              <a:rPr lang="en-US" sz="1400" b="1" dirty="0" err="1"/>
              <a:t>sodoben</a:t>
            </a:r>
            <a:r>
              <a:rPr lang="en-US" sz="1400" b="1" dirty="0"/>
              <a:t> </a:t>
            </a:r>
            <a:r>
              <a:rPr lang="en-US" sz="1400" b="1" dirty="0" err="1"/>
              <a:t>način</a:t>
            </a:r>
            <a:r>
              <a:rPr lang="en-US" sz="1400" b="1" dirty="0"/>
              <a:t> </a:t>
            </a:r>
            <a:r>
              <a:rPr lang="en-US" sz="1400" b="1" dirty="0" err="1"/>
              <a:t>dela</a:t>
            </a:r>
            <a:r>
              <a:rPr lang="en-US" sz="1400" b="1" dirty="0"/>
              <a:t>.</a:t>
            </a:r>
            <a:r>
              <a:rPr lang="en-US" sz="1400" dirty="0"/>
              <a:t>
</a:t>
            </a:r>
            <a:endParaRPr lang="en-US" sz="900" dirty="0"/>
          </a:p>
        </p:txBody>
      </p:sp>
      <p:pic>
        <p:nvPicPr>
          <p:cNvPr id="7" name="Označba mesta za sliko 16">
            <a:extLst>
              <a:ext uri="{FF2B5EF4-FFF2-40B4-BE49-F238E27FC236}">
                <a16:creationId xmlns:a16="http://schemas.microsoft.com/office/drawing/2014/main" id="{E3864BB5-31A9-4C4A-B593-A73AA95B6D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14" r="17201"/>
          <a:stretch/>
        </p:blipFill>
        <p:spPr>
          <a:xfrm>
            <a:off x="631941" y="1247232"/>
            <a:ext cx="1582195" cy="1423055"/>
          </a:xfrm>
          <a:prstGeom prst="ellipse">
            <a:avLst/>
          </a:prstGeom>
        </p:spPr>
      </p:pic>
      <p:sp>
        <p:nvSpPr>
          <p:cNvPr id="8" name="Označba mesta za besedilo 9">
            <a:extLst>
              <a:ext uri="{FF2B5EF4-FFF2-40B4-BE49-F238E27FC236}">
                <a16:creationId xmlns:a16="http://schemas.microsoft.com/office/drawing/2014/main" id="{BD4A92FE-A176-4BC5-A327-C9CEF9F4C903}"/>
              </a:ext>
            </a:extLst>
          </p:cNvPr>
          <p:cNvSpPr txBox="1">
            <a:spLocks/>
          </p:cNvSpPr>
          <p:nvPr/>
        </p:nvSpPr>
        <p:spPr>
          <a:xfrm>
            <a:off x="5547005" y="2363238"/>
            <a:ext cx="3029300" cy="323533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i="1" dirty="0"/>
              <a:t>- Marc </a:t>
            </a:r>
            <a:r>
              <a:rPr lang="en-US" sz="1200" i="1" dirty="0" err="1"/>
              <a:t>Warde</a:t>
            </a:r>
            <a:r>
              <a:rPr lang="en-US" sz="1200" i="1" dirty="0"/>
              <a:t> (Niche </a:t>
            </a:r>
            <a:r>
              <a:rPr lang="sl-SI" sz="1200" i="1" dirty="0"/>
              <a:t>F</a:t>
            </a:r>
            <a:r>
              <a:rPr lang="en-US" sz="1200" i="1" dirty="0" err="1"/>
              <a:t>ree</a:t>
            </a:r>
            <a:r>
              <a:rPr lang="sl-SI" sz="1200" i="1" dirty="0"/>
              <a:t>-f</a:t>
            </a:r>
            <a:r>
              <a:rPr lang="en-US" sz="1200" i="1" dirty="0"/>
              <a:t>rom </a:t>
            </a:r>
            <a:r>
              <a:rPr lang="sl-SI" sz="1200" i="1" dirty="0"/>
              <a:t>K</a:t>
            </a:r>
            <a:r>
              <a:rPr lang="en-US" sz="1200" i="1" dirty="0" err="1"/>
              <a:t>itchen</a:t>
            </a:r>
            <a:r>
              <a:rPr lang="en-US" sz="1200" i="1" dirty="0"/>
              <a:t>) </a:t>
            </a:r>
            <a:endParaRPr lang="sl-SI" sz="900" i="1" dirty="0"/>
          </a:p>
        </p:txBody>
      </p:sp>
      <p:sp>
        <p:nvSpPr>
          <p:cNvPr id="9" name="Označba mesta za vsebino 7">
            <a:extLst>
              <a:ext uri="{FF2B5EF4-FFF2-40B4-BE49-F238E27FC236}">
                <a16:creationId xmlns:a16="http://schemas.microsoft.com/office/drawing/2014/main" id="{7C453DD0-4305-48F6-9971-6C87677EF02E}"/>
              </a:ext>
            </a:extLst>
          </p:cNvPr>
          <p:cNvSpPr txBox="1">
            <a:spLocks/>
          </p:cNvSpPr>
          <p:nvPr/>
        </p:nvSpPr>
        <p:spPr>
          <a:xfrm>
            <a:off x="2701605" y="3452804"/>
            <a:ext cx="5461319" cy="1886594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400" dirty="0"/>
              <a:t>Za aplikacijo smo se odločili, ker smo imeli veliko težav z birokracijo in </a:t>
            </a:r>
            <a:r>
              <a:rPr lang="sl-SI" sz="1400" dirty="0" err="1"/>
              <a:t>papirologijo</a:t>
            </a:r>
            <a:r>
              <a:rPr lang="sl-SI" sz="1400" dirty="0"/>
              <a:t>. S tovrstno aplikacijo vse olajšamo, izboljšamo, in naredimo hitreje. Priporočal bi ga vsem, ki si želijo varnosti, po drugi strani pa nočejo, da jim varnost povzroča skrbi.</a:t>
            </a:r>
            <a:r>
              <a:rPr lang="sl-SI" sz="1400" b="1" dirty="0"/>
              <a:t> Z malo dela lahko dobite veliko koristi</a:t>
            </a:r>
            <a:r>
              <a:rPr lang="sl-SI" sz="1400" dirty="0"/>
              <a:t>. Če bi imeli samo eno restavracijo (čeprav jih imamo veliko) bi aplikacijo uporabljal, zato jo </a:t>
            </a:r>
            <a:r>
              <a:rPr lang="sl-SI" sz="1400" b="1" dirty="0"/>
              <a:t>priporočam vsem, ker je „</a:t>
            </a:r>
            <a:r>
              <a:rPr lang="sl-SI" sz="1400" b="1" dirty="0" err="1"/>
              <a:t>price</a:t>
            </a:r>
            <a:r>
              <a:rPr lang="sl-SI" sz="1400" b="1" dirty="0"/>
              <a:t> </a:t>
            </a:r>
            <a:r>
              <a:rPr lang="sl-SI" sz="1400" b="1" dirty="0" err="1"/>
              <a:t>performance</a:t>
            </a:r>
            <a:r>
              <a:rPr lang="sl-SI" sz="1400" b="1" i="1" dirty="0"/>
              <a:t>“ </a:t>
            </a:r>
            <a:r>
              <a:rPr lang="sl-SI" sz="1400" b="1" dirty="0"/>
              <a:t>enostavno perfekten.</a:t>
            </a:r>
            <a:endParaRPr lang="sl-SI" sz="1400" dirty="0"/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10" name="Označba mesta za sliko 16">
            <a:extLst>
              <a:ext uri="{FF2B5EF4-FFF2-40B4-BE49-F238E27FC236}">
                <a16:creationId xmlns:a16="http://schemas.microsoft.com/office/drawing/2014/main" id="{1B861F81-CD08-4692-9C30-5A8E101C6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75" r="5101" b="21050"/>
          <a:stretch/>
        </p:blipFill>
        <p:spPr>
          <a:xfrm>
            <a:off x="610587" y="3316287"/>
            <a:ext cx="1542109" cy="1423055"/>
          </a:xfrm>
          <a:prstGeom prst="ellipse">
            <a:avLst/>
          </a:prstGeom>
        </p:spPr>
      </p:pic>
      <p:sp>
        <p:nvSpPr>
          <p:cNvPr id="12" name="Označba mesta za besedilo 9">
            <a:extLst>
              <a:ext uri="{FF2B5EF4-FFF2-40B4-BE49-F238E27FC236}">
                <a16:creationId xmlns:a16="http://schemas.microsoft.com/office/drawing/2014/main" id="{B1771C4B-D9C4-452C-86C3-5F26EF87578B}"/>
              </a:ext>
            </a:extLst>
          </p:cNvPr>
          <p:cNvSpPr txBox="1">
            <a:spLocks/>
          </p:cNvSpPr>
          <p:nvPr/>
        </p:nvSpPr>
        <p:spPr>
          <a:xfrm>
            <a:off x="5547005" y="4846117"/>
            <a:ext cx="2951163" cy="2322709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100" i="1" dirty="0"/>
              <a:t>- Tevž </a:t>
            </a:r>
            <a:r>
              <a:rPr lang="sl-SI" sz="1100" i="1" dirty="0" err="1"/>
              <a:t>Korent</a:t>
            </a:r>
            <a:r>
              <a:rPr lang="sl-SI" sz="1100" i="1" dirty="0"/>
              <a:t>, CEO </a:t>
            </a:r>
            <a:r>
              <a:rPr lang="sl-SI" sz="1100" i="1" dirty="0" err="1"/>
              <a:t>of</a:t>
            </a:r>
            <a:r>
              <a:rPr lang="sl-SI" sz="1100" i="1" dirty="0"/>
              <a:t> </a:t>
            </a:r>
            <a:r>
              <a:rPr lang="sl-SI" sz="1100" i="1" dirty="0" err="1"/>
              <a:t>Lars&amp;Sven</a:t>
            </a:r>
            <a:r>
              <a:rPr lang="sl-SI" sz="1100" i="1" dirty="0"/>
              <a:t> </a:t>
            </a:r>
            <a:r>
              <a:rPr lang="sl-SI" sz="1100" i="1" dirty="0" err="1"/>
              <a:t>Burgers</a:t>
            </a:r>
            <a:r>
              <a:rPr lang="sl-SI" sz="1100" i="1" dirty="0"/>
              <a:t> </a:t>
            </a:r>
            <a:endParaRPr lang="sl-SI" sz="900" i="1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E30D03D2-7BE8-4AD8-9D5B-51FD0ACC9027}"/>
              </a:ext>
            </a:extLst>
          </p:cNvPr>
          <p:cNvSpPr/>
          <p:nvPr/>
        </p:nvSpPr>
        <p:spPr>
          <a:xfrm>
            <a:off x="7858943" y="3405196"/>
            <a:ext cx="3599605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sl-SI" sz="1400" b="1" dirty="0"/>
              <a:t>OGLEJTE SI VIDEO: 
</a:t>
            </a:r>
          </a:p>
          <a:p>
            <a:pPr algn="ctr"/>
            <a:endParaRPr lang="sl-SI" sz="1400" b="1" dirty="0"/>
          </a:p>
          <a:p>
            <a:pPr algn="ctr"/>
            <a:endParaRPr lang="sl-SI" sz="1400" b="1" dirty="0"/>
          </a:p>
          <a:p>
            <a:pPr algn="ctr"/>
            <a:r>
              <a:rPr lang="sl-SI" sz="1400" b="1" dirty="0">
                <a:hlinkClick r:id="rId6"/>
              </a:rPr>
              <a:t>https://youtu.be/SBfhNTSalHM</a:t>
            </a:r>
            <a:r>
              <a:rPr lang="sl-SI" sz="1400" b="1" dirty="0"/>
              <a:t> </a:t>
            </a:r>
            <a:endParaRPr lang="sl-SI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2BCB2DCC-7E3A-413C-BFB7-900BD0B8B6EC}"/>
              </a:ext>
            </a:extLst>
          </p:cNvPr>
          <p:cNvSpPr/>
          <p:nvPr/>
        </p:nvSpPr>
        <p:spPr>
          <a:xfrm>
            <a:off x="7612289" y="1315461"/>
            <a:ext cx="409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400" b="1" dirty="0"/>
              <a:t>OGLEJTE SI VIDEO:
</a:t>
            </a:r>
          </a:p>
          <a:p>
            <a:pPr algn="ctr"/>
            <a:endParaRPr lang="sl-SI" sz="1400" b="1" dirty="0"/>
          </a:p>
          <a:p>
            <a:pPr algn="ctr"/>
            <a:endParaRPr lang="sl-SI" sz="1400" b="1" dirty="0"/>
          </a:p>
          <a:p>
            <a:pPr algn="ctr"/>
            <a:r>
              <a:rPr lang="sl-SI" sz="1400" b="1" dirty="0">
                <a:hlinkClick r:id="rId7"/>
              </a:rPr>
              <a:t>https://youtu.be/7P6wOGn9p8k</a:t>
            </a:r>
            <a:r>
              <a:rPr lang="sl-SI" sz="1400" b="1" dirty="0"/>
              <a:t> </a:t>
            </a:r>
            <a:endParaRPr lang="sl-SI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Grafika 15" descr="Predvajaj">
            <a:extLst>
              <a:ext uri="{FF2B5EF4-FFF2-40B4-BE49-F238E27FC236}">
                <a16:creationId xmlns:a16="http://schemas.microsoft.com/office/drawing/2014/main" id="{9AACC67C-384F-4201-8DB2-22F407209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90395" y="1630184"/>
            <a:ext cx="530425" cy="530425"/>
          </a:xfrm>
          <a:prstGeom prst="rect">
            <a:avLst/>
          </a:prstGeom>
        </p:spPr>
      </p:pic>
      <p:pic>
        <p:nvPicPr>
          <p:cNvPr id="21" name="Grafika 20" descr="Predvajaj">
            <a:extLst>
              <a:ext uri="{FF2B5EF4-FFF2-40B4-BE49-F238E27FC236}">
                <a16:creationId xmlns:a16="http://schemas.microsoft.com/office/drawing/2014/main" id="{8B28FA26-D7D8-4215-B749-C8DBB08FE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90395" y="3738894"/>
            <a:ext cx="530425" cy="530425"/>
          </a:xfrm>
          <a:prstGeom prst="rect">
            <a:avLst/>
          </a:prstGeom>
        </p:spPr>
      </p:pic>
      <p:grpSp>
        <p:nvGrpSpPr>
          <p:cNvPr id="18" name="Group 1">
            <a:extLst>
              <a:ext uri="{FF2B5EF4-FFF2-40B4-BE49-F238E27FC236}">
                <a16:creationId xmlns:a16="http://schemas.microsoft.com/office/drawing/2014/main" id="{FE959143-1940-44CD-921F-2483C3EBAACF}"/>
              </a:ext>
            </a:extLst>
          </p:cNvPr>
          <p:cNvGrpSpPr/>
          <p:nvPr/>
        </p:nvGrpSpPr>
        <p:grpSpPr>
          <a:xfrm>
            <a:off x="376500" y="5610767"/>
            <a:ext cx="11361780" cy="924754"/>
            <a:chOff x="2069666" y="5493912"/>
            <a:chExt cx="13988519" cy="1065028"/>
          </a:xfrm>
        </p:grpSpPr>
        <p:pic>
          <p:nvPicPr>
            <p:cNvPr id="19" name="Immagine 6" descr="logo_sergio_falaschi_dal_1925-01.png">
              <a:extLst>
                <a:ext uri="{FF2B5EF4-FFF2-40B4-BE49-F238E27FC236}">
                  <a16:creationId xmlns:a16="http://schemas.microsoft.com/office/drawing/2014/main" id="{A77FF3BF-1662-44AE-BFBD-C429B7E01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2476" b="-3285"/>
            <a:stretch/>
          </p:blipFill>
          <p:spPr>
            <a:xfrm>
              <a:off x="9346423" y="6033004"/>
              <a:ext cx="1905971" cy="525936"/>
            </a:xfrm>
            <a:prstGeom prst="rect">
              <a:avLst/>
            </a:prstGeom>
          </p:spPr>
        </p:pic>
        <p:pic>
          <p:nvPicPr>
            <p:cNvPr id="20" name="Immagine 8" descr="Schermata 2019-12-10 alle 13.46.31.png">
              <a:extLst>
                <a:ext uri="{FF2B5EF4-FFF2-40B4-BE49-F238E27FC236}">
                  <a16:creationId xmlns:a16="http://schemas.microsoft.com/office/drawing/2014/main" id="{0B197956-7B11-41EA-958C-8F785A2AB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909" y="5678352"/>
              <a:ext cx="1554701" cy="781794"/>
            </a:xfrm>
            <a:prstGeom prst="rect">
              <a:avLst/>
            </a:prstGeom>
          </p:spPr>
        </p:pic>
        <p:pic>
          <p:nvPicPr>
            <p:cNvPr id="22" name="Immagine 4" descr="sovite.png">
              <a:extLst>
                <a:ext uri="{FF2B5EF4-FFF2-40B4-BE49-F238E27FC236}">
                  <a16:creationId xmlns:a16="http://schemas.microsoft.com/office/drawing/2014/main" id="{F6164A6E-28C4-4111-801D-3413DB9EB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128" y="6037987"/>
              <a:ext cx="1871329" cy="457529"/>
            </a:xfrm>
            <a:prstGeom prst="rect">
              <a:avLst/>
            </a:prstGeom>
          </p:spPr>
        </p:pic>
        <p:pic>
          <p:nvPicPr>
            <p:cNvPr id="23" name="Immagine 5" descr="getcroppedimg-696x365.png">
              <a:extLst>
                <a:ext uri="{FF2B5EF4-FFF2-40B4-BE49-F238E27FC236}">
                  <a16:creationId xmlns:a16="http://schemas.microsoft.com/office/drawing/2014/main" id="{EA1B7D53-1655-46CA-80EA-47A3F0055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9" t="21836" r="4959" b="33186"/>
            <a:stretch/>
          </p:blipFill>
          <p:spPr>
            <a:xfrm>
              <a:off x="4768610" y="5493912"/>
              <a:ext cx="2116914" cy="512529"/>
            </a:xfrm>
            <a:prstGeom prst="rect">
              <a:avLst/>
            </a:prstGeom>
          </p:spPr>
        </p:pic>
        <p:pic>
          <p:nvPicPr>
            <p:cNvPr id="24" name="Immagine 7" descr="Schermata 2019-12-10 alle 13.43.56.png">
              <a:extLst>
                <a:ext uri="{FF2B5EF4-FFF2-40B4-BE49-F238E27FC236}">
                  <a16:creationId xmlns:a16="http://schemas.microsoft.com/office/drawing/2014/main" id="{B4AC93BB-93A2-4E1E-B084-45E09F68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666" y="5678352"/>
              <a:ext cx="1077677" cy="778456"/>
            </a:xfrm>
            <a:prstGeom prst="rect">
              <a:avLst/>
            </a:prstGeom>
          </p:spPr>
        </p:pic>
        <p:pic>
          <p:nvPicPr>
            <p:cNvPr id="25" name="Immagine 9" descr="Schermata 2019-12-10 alle 13.46.37.png">
              <a:extLst>
                <a:ext uri="{FF2B5EF4-FFF2-40B4-BE49-F238E27FC236}">
                  <a16:creationId xmlns:a16="http://schemas.microsoft.com/office/drawing/2014/main" id="{731B71CE-3A5B-40B6-96C9-6E786C232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1269" y="5903306"/>
              <a:ext cx="2116916" cy="569939"/>
            </a:xfrm>
            <a:prstGeom prst="rect">
              <a:avLst/>
            </a:prstGeom>
          </p:spPr>
        </p:pic>
      </p:grpSp>
      <p:pic>
        <p:nvPicPr>
          <p:cNvPr id="27" name="Slika 26">
            <a:extLst>
              <a:ext uri="{FF2B5EF4-FFF2-40B4-BE49-F238E27FC236}">
                <a16:creationId xmlns:a16="http://schemas.microsoft.com/office/drawing/2014/main" id="{C746BECA-3606-413E-9853-8FBA46CF8F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4074" y="5531917"/>
            <a:ext cx="1118034" cy="1118034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CCEEFB11-B0FB-4165-9923-EC359DA0C1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6204" y="5610767"/>
            <a:ext cx="1165716" cy="503930"/>
          </a:xfrm>
          <a:prstGeom prst="rect">
            <a:avLst/>
          </a:prstGeom>
        </p:spPr>
      </p:pic>
      <p:sp>
        <p:nvSpPr>
          <p:cNvPr id="31" name="Naslov 1">
            <a:extLst>
              <a:ext uri="{FF2B5EF4-FFF2-40B4-BE49-F238E27FC236}">
                <a16:creationId xmlns:a16="http://schemas.microsoft.com/office/drawing/2014/main" id="{F9BE3C52-F34B-4A5D-95F7-B565BEC0596A}"/>
              </a:ext>
            </a:extLst>
          </p:cNvPr>
          <p:cNvSpPr txBox="1">
            <a:spLocks/>
          </p:cNvSpPr>
          <p:nvPr/>
        </p:nvSpPr>
        <p:spPr>
          <a:xfrm>
            <a:off x="585726" y="5195263"/>
            <a:ext cx="549395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chemeClr val="tx1"/>
                </a:solidFill>
                <a:latin typeface="Abadi" panose="020B0604020104020204" pitchFamily="34" charset="0"/>
                <a:cs typeface="Gotham medium" pitchFamily="50" charset="0"/>
              </a:rPr>
              <a:t>Nekatere</a:t>
            </a:r>
            <a:r>
              <a:rPr lang="en-US" sz="2400" b="1" dirty="0">
                <a:solidFill>
                  <a:schemeClr val="tx1"/>
                </a:solidFill>
                <a:latin typeface="Abadi" panose="020B0604020104020204" pitchFamily="34" charset="0"/>
                <a:cs typeface="Gotham medium" pitchFamily="50" charset="0"/>
              </a:rPr>
              <a:t> reference </a:t>
            </a:r>
            <a:r>
              <a:rPr lang="sl-SI" sz="2400" b="1" dirty="0">
                <a:solidFill>
                  <a:schemeClr val="tx1"/>
                </a:solidFill>
                <a:latin typeface="Abadi" panose="020B0604020104020204" pitchFamily="34" charset="0"/>
                <a:cs typeface="Gotham medium" pitchFamily="50" charset="0"/>
              </a:rPr>
              <a:t>in</a:t>
            </a:r>
            <a:r>
              <a:rPr lang="en-US" sz="2400" b="1" dirty="0">
                <a:solidFill>
                  <a:schemeClr val="tx1"/>
                </a:solidFill>
                <a:latin typeface="Abadi" panose="020B0604020104020204" pitchFamily="34" charset="0"/>
                <a:cs typeface="Gotham medium" pitchFamily="50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badi" panose="020B0604020104020204" pitchFamily="34" charset="0"/>
                <a:cs typeface="Gotham medium" pitchFamily="50" charset="0"/>
              </a:rPr>
              <a:t>projekti</a:t>
            </a:r>
            <a:r>
              <a:rPr lang="en-US" sz="2400" b="1" dirty="0">
                <a:solidFill>
                  <a:schemeClr val="tx1"/>
                </a:solidFill>
                <a:latin typeface="Abadi" panose="020B0604020104020204" pitchFamily="34" charset="0"/>
                <a:cs typeface="Gotham medium" pitchFamily="50" charset="0"/>
              </a:rPr>
              <a:t> </a:t>
            </a:r>
            <a:endParaRPr lang="sl-SI" sz="2400" dirty="0">
              <a:solidFill>
                <a:schemeClr val="tx1"/>
              </a:solidFill>
              <a:latin typeface="Abadi" panose="020B0604020104020204" pitchFamily="34" charset="0"/>
              <a:cs typeface="Gotham medium" pitchFamily="50" charset="0"/>
            </a:endParaRPr>
          </a:p>
        </p:txBody>
      </p:sp>
      <p:pic>
        <p:nvPicPr>
          <p:cNvPr id="4" name="Slika 3" descr="Slika, ki vsebuje besede besedilo&#10;&#10;Opis je samodejno ustvarjen">
            <a:extLst>
              <a:ext uri="{FF2B5EF4-FFF2-40B4-BE49-F238E27FC236}">
                <a16:creationId xmlns:a16="http://schemas.microsoft.com/office/drawing/2014/main" id="{996A1A4B-0CF9-48EE-AA43-09620FEA3F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05943" y="5411990"/>
            <a:ext cx="2020800" cy="57318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1B7307B-EE03-4FD1-954E-68821D5D7E8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858" t="16688" r="27061" b="31038"/>
          <a:stretch/>
        </p:blipFill>
        <p:spPr>
          <a:xfrm>
            <a:off x="7898758" y="5671286"/>
            <a:ext cx="683681" cy="775555"/>
          </a:xfrm>
          <a:prstGeom prst="rect">
            <a:avLst/>
          </a:prstGeom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B4FD1534-C7DA-4C5A-9038-635A0F830AF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5203" b="37571"/>
          <a:stretch/>
        </p:blipFill>
        <p:spPr>
          <a:xfrm>
            <a:off x="5191295" y="5618012"/>
            <a:ext cx="1153953" cy="429563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74509C47-FCF9-4042-BE97-DC762A7EC7D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-7424" b="-36304"/>
          <a:stretch/>
        </p:blipFill>
        <p:spPr>
          <a:xfrm>
            <a:off x="8731241" y="5716066"/>
            <a:ext cx="1074702" cy="290898"/>
          </a:xfrm>
          <a:prstGeom prst="rect">
            <a:avLst/>
          </a:prstGeom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6BB17650-ACF0-4934-BBB3-BB6F6F8ED44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00560" y="6069185"/>
            <a:ext cx="1074888" cy="369854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C458D518-53E7-4116-95BD-95D27FAD198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25282" b="27269"/>
          <a:stretch/>
        </p:blipFill>
        <p:spPr>
          <a:xfrm>
            <a:off x="5268410" y="6028136"/>
            <a:ext cx="952500" cy="4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značba mesta za sliko 32" descr="Učitelj">
            <a:extLst>
              <a:ext uri="{FF2B5EF4-FFF2-40B4-BE49-F238E27FC236}">
                <a16:creationId xmlns:a16="http://schemas.microsoft.com/office/drawing/2014/main" id="{DDFE365F-F609-43BD-AA8F-F26828263D0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59087" y="2358090"/>
            <a:ext cx="854075" cy="854075"/>
          </a:xfrm>
        </p:spPr>
      </p:pic>
      <p:sp>
        <p:nvSpPr>
          <p:cNvPr id="18" name="Označba mesta za besedilo 17">
            <a:extLst>
              <a:ext uri="{FF2B5EF4-FFF2-40B4-BE49-F238E27FC236}">
                <a16:creationId xmlns:a16="http://schemas.microsoft.com/office/drawing/2014/main" id="{EF1735BC-D84A-49D9-A1F5-98B0F92CC4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44106" y="3813853"/>
            <a:ext cx="2310049" cy="504000"/>
          </a:xfrm>
        </p:spPr>
        <p:txBody>
          <a:bodyPr rtlCol="0"/>
          <a:lstStyle/>
          <a:p>
            <a:pPr lvl="0"/>
            <a:r>
              <a:rPr lang="en-GB" dirty="0" err="1">
                <a:latin typeface="Gotham book" pitchFamily="50" charset="0"/>
                <a:cs typeface="Gotham book" pitchFamily="50" charset="0"/>
              </a:rPr>
              <a:t>Zaščitite</a:t>
            </a:r>
            <a:r>
              <a:rPr lang="en-GB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dirty="0" err="1">
                <a:latin typeface="Gotham book" pitchFamily="50" charset="0"/>
                <a:cs typeface="Gotham book" pitchFamily="50" charset="0"/>
              </a:rPr>
              <a:t>svojo</a:t>
            </a:r>
            <a:r>
              <a:rPr lang="en-GB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dirty="0" err="1">
                <a:latin typeface="Gotham book" pitchFamily="50" charset="0"/>
                <a:cs typeface="Gotham book" pitchFamily="50" charset="0"/>
              </a:rPr>
              <a:t>blagovno</a:t>
            </a:r>
            <a:r>
              <a:rPr lang="en-GB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dirty="0" err="1">
                <a:latin typeface="Gotham book" pitchFamily="50" charset="0"/>
                <a:cs typeface="Gotham book" pitchFamily="50" charset="0"/>
              </a:rPr>
              <a:t>znamko</a:t>
            </a:r>
            <a:r>
              <a:rPr lang="en-GB" dirty="0">
                <a:latin typeface="Gotham book" pitchFamily="50" charset="0"/>
                <a:cs typeface="Gotham book" pitchFamily="50" charset="0"/>
              </a:rPr>
              <a:t> in </a:t>
            </a:r>
            <a:r>
              <a:rPr lang="en-GB" dirty="0" err="1">
                <a:latin typeface="Gotham book" pitchFamily="50" charset="0"/>
                <a:cs typeface="Gotham book" pitchFamily="50" charset="0"/>
              </a:rPr>
              <a:t>ugled</a:t>
            </a:r>
            <a:endParaRPr lang="sl-SI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5" name="Označba mesta za besedilo 14">
            <a:extLst>
              <a:ext uri="{FF2B5EF4-FFF2-40B4-BE49-F238E27FC236}">
                <a16:creationId xmlns:a16="http://schemas.microsoft.com/office/drawing/2014/main" id="{FC7A0458-F32A-49CF-9495-28592AEBA2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1099" y="4601136"/>
            <a:ext cx="2310049" cy="1268071"/>
          </a:xfrm>
        </p:spPr>
        <p:txBody>
          <a:bodyPr rtlCol="0"/>
          <a:lstStyle/>
          <a:p>
            <a:pPr lvl="0"/>
            <a:r>
              <a:rPr lang="en-GB" sz="1300" dirty="0">
                <a:latin typeface="Gotham book" pitchFamily="50" charset="0"/>
                <a:cs typeface="Gotham book" pitchFamily="50" charset="0"/>
              </a:rPr>
              <a:t>Z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uporabo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storitve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MoreFromFood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boste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nadzor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varnost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i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hrane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postavili v ospredje in tako zaščitili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vašo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blagovno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znamko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,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stranke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in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ugled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.
</a:t>
            </a:r>
            <a:endParaRPr lang="sl-SI" sz="1300" dirty="0"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6" name="Raven povezovalnik 25" descr="Prva razdelilna črta na diapozitivu">
            <a:extLst>
              <a:ext uri="{FF2B5EF4-FFF2-40B4-BE49-F238E27FC236}">
                <a16:creationId xmlns:a16="http://schemas.microsoft.com/office/drawing/2014/main" id="{52BF77C5-A7CF-41B3-839E-3BF2943DD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626292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značba mesta za sliko 34" descr="Skupina">
            <a:extLst>
              <a:ext uri="{FF2B5EF4-FFF2-40B4-BE49-F238E27FC236}">
                <a16:creationId xmlns:a16="http://schemas.microsoft.com/office/drawing/2014/main" id="{29D864EF-7534-4411-9666-4707F93191F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39423" y="2358090"/>
            <a:ext cx="854075" cy="854075"/>
          </a:xfrm>
        </p:spPr>
      </p:pic>
      <p:sp>
        <p:nvSpPr>
          <p:cNvPr id="19" name="Označba mesta za besedilo 18">
            <a:extLst>
              <a:ext uri="{FF2B5EF4-FFF2-40B4-BE49-F238E27FC236}">
                <a16:creationId xmlns:a16="http://schemas.microsoft.com/office/drawing/2014/main" id="{015436B2-77D6-4D3F-8744-02853C3A27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82727" y="3813853"/>
            <a:ext cx="2246694" cy="504000"/>
          </a:xfrm>
        </p:spPr>
        <p:txBody>
          <a:bodyPr rtlCol="0"/>
          <a:lstStyle/>
          <a:p>
            <a:pPr lvl="0"/>
            <a:r>
              <a:rPr lang="en-US" dirty="0" err="1">
                <a:latin typeface="Gotham book" pitchFamily="50" charset="0"/>
                <a:cs typeface="Gotham book" pitchFamily="50" charset="0"/>
              </a:rPr>
              <a:t>Prihranite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 denar in z</a:t>
            </a:r>
            <a:r>
              <a:rPr lang="sl-SI" dirty="0">
                <a:latin typeface="Gotham book" pitchFamily="50" charset="0"/>
                <a:cs typeface="Gotham book" pitchFamily="50" charset="0"/>
              </a:rPr>
              <a:t>manjšajte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 CO2 </a:t>
            </a:r>
            <a:r>
              <a:rPr lang="en-US" dirty="0" err="1">
                <a:latin typeface="Gotham book" pitchFamily="50" charset="0"/>
                <a:cs typeface="Gotham book" pitchFamily="50" charset="0"/>
              </a:rPr>
              <a:t>emisije</a:t>
            </a:r>
            <a:endParaRPr lang="sl-SI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6" name="Označba mesta za besedilo 15">
            <a:extLst>
              <a:ext uri="{FF2B5EF4-FFF2-40B4-BE49-F238E27FC236}">
                <a16:creationId xmlns:a16="http://schemas.microsoft.com/office/drawing/2014/main" id="{BFEB8D05-C4DC-4D45-A8B0-442869804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2727" y="4557993"/>
            <a:ext cx="2246694" cy="1079409"/>
          </a:xfrm>
        </p:spPr>
        <p:txBody>
          <a:bodyPr rtlCol="0"/>
          <a:lstStyle/>
          <a:p>
            <a:r>
              <a:rPr lang="sl-SI" sz="1300" dirty="0">
                <a:latin typeface="Gotham book" pitchFamily="50" charset="0"/>
                <a:cs typeface="Gotham book" pitchFamily="50" charset="0"/>
              </a:rPr>
              <a:t>Z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MoreFromFood</a:t>
            </a:r>
            <a:r>
              <a:rPr lang="en-US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boste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odpravili</a:t>
            </a:r>
            <a:r>
              <a:rPr lang="en-US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uporab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o</a:t>
            </a:r>
            <a:r>
              <a:rPr lang="en-US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papirja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. </a:t>
            </a:r>
            <a:r>
              <a:rPr lang="sl-SI" sz="1400" dirty="0"/>
              <a:t>*</a:t>
            </a:r>
            <a:r>
              <a:rPr lang="sl-SI" sz="900" dirty="0"/>
              <a:t>Dokumente lahko po želji izvozite iz digitalnega arhiva.</a:t>
            </a:r>
          </a:p>
          <a:p>
            <a:pPr lvl="0"/>
            <a:r>
              <a:rPr lang="sl-SI" sz="1300" dirty="0">
                <a:latin typeface="Gotham book" pitchFamily="50" charset="0"/>
                <a:cs typeface="Gotham book" pitchFamily="50" charset="0"/>
              </a:rPr>
              <a:t>Poleg tega boste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zmanjšali</a:t>
            </a:r>
            <a:r>
              <a:rPr lang="en-US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potne</a:t>
            </a:r>
            <a:r>
              <a:rPr lang="en-US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300" dirty="0" err="1">
                <a:latin typeface="Gotham book" pitchFamily="50" charset="0"/>
                <a:cs typeface="Gotham book" pitchFamily="50" charset="0"/>
              </a:rPr>
              <a:t>stroške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, ker nadzor na lokacijah ne bo več potreben.</a:t>
            </a:r>
          </a:p>
        </p:txBody>
      </p:sp>
      <p:cxnSp>
        <p:nvCxnSpPr>
          <p:cNvPr id="27" name="Raven povezovalnik 26" descr="Druga razdelilna črta na diapozitivu">
            <a:extLst>
              <a:ext uri="{FF2B5EF4-FFF2-40B4-BE49-F238E27FC236}">
                <a16:creationId xmlns:a16="http://schemas.microsoft.com/office/drawing/2014/main" id="{4C7F0FBB-8F7E-4809-AA84-4F77D1164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78552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značba mesta za sliko 36" descr="Knjige">
            <a:extLst>
              <a:ext uri="{FF2B5EF4-FFF2-40B4-BE49-F238E27FC236}">
                <a16:creationId xmlns:a16="http://schemas.microsoft.com/office/drawing/2014/main" id="{A3A82211-756C-4184-979C-5420002F807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sp>
        <p:nvSpPr>
          <p:cNvPr id="20" name="Označba mesta za besedilo 19">
            <a:extLst>
              <a:ext uri="{FF2B5EF4-FFF2-40B4-BE49-F238E27FC236}">
                <a16:creationId xmlns:a16="http://schemas.microsoft.com/office/drawing/2014/main" id="{CC9889A9-325A-412C-9CE0-44F85B421B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9369" y="3813854"/>
            <a:ext cx="2160587" cy="504000"/>
          </a:xfrm>
        </p:spPr>
        <p:txBody>
          <a:bodyPr rtlCol="0"/>
          <a:lstStyle/>
          <a:p>
            <a:pPr lvl="0"/>
            <a:r>
              <a:rPr lang="en-US" dirty="0" err="1">
                <a:latin typeface="Gotham book" pitchFamily="50" charset="0"/>
                <a:cs typeface="Gotham book" pitchFamily="50" charset="0"/>
              </a:rPr>
              <a:t>Bodite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dirty="0" err="1">
                <a:latin typeface="Gotham book" pitchFamily="50" charset="0"/>
                <a:cs typeface="Gotham book" pitchFamily="50" charset="0"/>
              </a:rPr>
              <a:t>skladni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 s HACCP in ISO 22000</a:t>
            </a:r>
            <a:endParaRPr lang="sl-SI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7" name="Označba mesta za besedilo 16">
            <a:extLst>
              <a:ext uri="{FF2B5EF4-FFF2-40B4-BE49-F238E27FC236}">
                <a16:creationId xmlns:a16="http://schemas.microsoft.com/office/drawing/2014/main" id="{61B02380-86E2-479F-BE93-7A7EA97E0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4436" y="4557993"/>
            <a:ext cx="2160588" cy="900000"/>
          </a:xfrm>
        </p:spPr>
        <p:txBody>
          <a:bodyPr rtlCol="0"/>
          <a:lstStyle/>
          <a:p>
            <a:pPr lvl="0"/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Olajša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uporabo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postopkov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b="1" dirty="0">
                <a:latin typeface="Gotham book" pitchFamily="50" charset="0"/>
                <a:cs typeface="Gotham book" pitchFamily="50" charset="0"/>
              </a:rPr>
              <a:t>HACCP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in je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združljiv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s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standardi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b="1" dirty="0">
                <a:latin typeface="Gotham book" pitchFamily="50" charset="0"/>
                <a:cs typeface="Gotham book" pitchFamily="50" charset="0"/>
              </a:rPr>
              <a:t>ISO 22000 / BRC / IFS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, s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čimer</a:t>
            </a:r>
            <a:r>
              <a:rPr lang="sl-SI" sz="1300" dirty="0">
                <a:latin typeface="Gotham book" pitchFamily="50" charset="0"/>
                <a:cs typeface="Gotham book" pitchFamily="50" charset="0"/>
              </a:rPr>
              <a:t> še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povečuje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uspeh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300" dirty="0" err="1">
                <a:latin typeface="Gotham book" pitchFamily="50" charset="0"/>
                <a:cs typeface="Gotham book" pitchFamily="50" charset="0"/>
              </a:rPr>
              <a:t>metodologij</a:t>
            </a:r>
            <a:r>
              <a:rPr lang="en-GB" sz="1300" dirty="0">
                <a:latin typeface="Gotham book" pitchFamily="50" charset="0"/>
                <a:cs typeface="Gotham book" pitchFamily="50" charset="0"/>
              </a:rPr>
              <a:t>.</a:t>
            </a:r>
            <a:endParaRPr lang="sl-SI" sz="13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2" name="Označba mesta za številko diapozitiva 5">
            <a:extLst>
              <a:ext uri="{FF2B5EF4-FFF2-40B4-BE49-F238E27FC236}">
                <a16:creationId xmlns:a16="http://schemas.microsoft.com/office/drawing/2014/main" id="{3640BAE5-0593-4155-88B2-7ACAB059B853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 rtl="0">
              <a:defRPr lang="sl-si"/>
            </a:defPPr>
            <a:lvl1pPr marL="0" algn="ctr" defTabSz="914400" rtl="0" eaLnBrk="1" latinLnBrk="0" hangingPunct="1">
              <a:defRPr sz="12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sl-SI" smtClean="0"/>
              <a:pPr/>
              <a:t>12</a:t>
            </a:fld>
            <a:endParaRPr lang="sl-SI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0E6A8C7-0BE8-4AE0-903E-C7FAF4957E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1844"/>
          <a:stretch/>
        </p:blipFill>
        <p:spPr>
          <a:xfrm>
            <a:off x="246221" y="222671"/>
            <a:ext cx="2905523" cy="924623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82890A5-224E-407F-BCA9-128A1F80DF24}"/>
              </a:ext>
            </a:extLst>
          </p:cNvPr>
          <p:cNvSpPr txBox="1"/>
          <p:nvPr/>
        </p:nvSpPr>
        <p:spPr>
          <a:xfrm>
            <a:off x="477495" y="1158933"/>
            <a:ext cx="4769636" cy="432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l-SI" sz="1200" dirty="0"/>
              <a:t>*</a:t>
            </a:r>
            <a:r>
              <a:rPr lang="sl-SI" sz="1400" dirty="0"/>
              <a:t>Avtomatizirani procesi so zasnovani tako, da zagotavljajo bistvene</a:t>
            </a:r>
          </a:p>
          <a:p>
            <a:r>
              <a:rPr lang="sl-SI" sz="1400" dirty="0"/>
              <a:t> prihranke stroškov in učinkovitost dela po vsej organizaciji.</a:t>
            </a:r>
            <a:r>
              <a:rPr lang="sl-SI" sz="1200" dirty="0"/>
              <a:t>
</a:t>
            </a:r>
          </a:p>
          <a:p>
            <a:pPr algn="l"/>
            <a:endParaRPr lang="sl-SI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00C4F0E9-BA72-4A5A-AA4F-D45256D519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t="67605" r="58365" b="14814"/>
          <a:stretch/>
        </p:blipFill>
        <p:spPr>
          <a:xfrm>
            <a:off x="2669377" y="908787"/>
            <a:ext cx="964734" cy="2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4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>
            <a:extLst>
              <a:ext uri="{FF2B5EF4-FFF2-40B4-BE49-F238E27FC236}">
                <a16:creationId xmlns:a16="http://schemas.microsoft.com/office/drawing/2014/main" id="{39B2B9EA-CAA6-4502-B138-967ECB108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184" y="2233999"/>
            <a:ext cx="2934109" cy="128605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21B7767-E81C-456A-A176-724BE96A7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267" y="5484800"/>
            <a:ext cx="2934109" cy="128605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79B254B-387F-46F8-A7A4-1938D840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1" y="5484800"/>
            <a:ext cx="2934109" cy="128605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7A4A0D7-E481-47EC-8F29-B6FFF36CF9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-13334" y="0"/>
            <a:ext cx="12205334" cy="7719875"/>
          </a:xfrm>
          <a:prstGeom prst="rect">
            <a:avLst/>
          </a:prstGeom>
        </p:spPr>
      </p:pic>
      <p:sp>
        <p:nvSpPr>
          <p:cNvPr id="28" name="Podnaslov 6">
            <a:extLst>
              <a:ext uri="{FF2B5EF4-FFF2-40B4-BE49-F238E27FC236}">
                <a16:creationId xmlns:a16="http://schemas.microsoft.com/office/drawing/2014/main" id="{B05379EC-83A6-4AD5-83B0-9F185271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362889"/>
            <a:ext cx="5999147" cy="884646"/>
          </a:xfrm>
          <a:solidFill>
            <a:srgbClr val="1C181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/>
          <a:p>
            <a:endParaRPr lang="sl-SI" sz="2000" dirty="0">
              <a:latin typeface="+mn-lt"/>
            </a:endParaRPr>
          </a:p>
          <a:p>
            <a:endParaRPr lang="sl-SI" sz="2000" dirty="0">
              <a:latin typeface="+mn-lt"/>
            </a:endParaRPr>
          </a:p>
          <a:p>
            <a:endParaRPr lang="sl-SI" sz="2000" dirty="0">
              <a:latin typeface="+mn-lt"/>
            </a:endParaRPr>
          </a:p>
        </p:txBody>
      </p:sp>
      <p:sp>
        <p:nvSpPr>
          <p:cNvPr id="12" name="Označba mesta besedila 11">
            <a:extLst>
              <a:ext uri="{FF2B5EF4-FFF2-40B4-BE49-F238E27FC236}">
                <a16:creationId xmlns:a16="http://schemas.microsoft.com/office/drawing/2014/main" id="{866282C1-480F-4E91-87F7-C193262644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432980" y="5327996"/>
            <a:ext cx="11030322" cy="741997"/>
          </a:xfrm>
        </p:spPr>
        <p:txBody>
          <a:bodyPr/>
          <a:lstStyle/>
          <a:p>
            <a:r>
              <a:rPr lang="sl-SI" dirty="0">
                <a:latin typeface="Abadi" panose="020B0604020104020204" pitchFamily="34" charset="0"/>
              </a:rPr>
              <a:t>  </a:t>
            </a:r>
          </a:p>
          <a:p>
            <a:r>
              <a:rPr lang="sl-SI" sz="2000" b="1" dirty="0">
                <a:latin typeface="Abadi" panose="020B0604020104020204" pitchFamily="34" charset="0"/>
              </a:rPr>
              <a:t>OPTIMIZIRAJTE POSLOVANJE Z DIGITALIZACIJO!</a:t>
            </a:r>
            <a:endParaRPr lang="sl-SI" sz="1100" dirty="0">
              <a:latin typeface="Abadi" panose="020B0604020104020204" pitchFamily="34" charset="0"/>
            </a:endParaRPr>
          </a:p>
        </p:txBody>
      </p:sp>
      <p:sp>
        <p:nvSpPr>
          <p:cNvPr id="10" name="Podnaslov 6">
            <a:extLst>
              <a:ext uri="{FF2B5EF4-FFF2-40B4-BE49-F238E27FC236}">
                <a16:creationId xmlns:a16="http://schemas.microsoft.com/office/drawing/2014/main" id="{5264E881-E9D8-46BC-8E03-D8F3FC4DFD58}"/>
              </a:ext>
            </a:extLst>
          </p:cNvPr>
          <p:cNvSpPr txBox="1">
            <a:spLocks/>
          </p:cNvSpPr>
          <p:nvPr/>
        </p:nvSpPr>
        <p:spPr>
          <a:xfrm>
            <a:off x="1478310" y="2275293"/>
            <a:ext cx="6508069" cy="2166178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dirty="0">
              <a:solidFill>
                <a:schemeClr val="bg1"/>
              </a:solidFill>
            </a:endParaRPr>
          </a:p>
          <a:p>
            <a:endParaRPr lang="sl-SI" sz="2100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11" name="Označba mesta za besedilo 8">
            <a:extLst>
              <a:ext uri="{FF2B5EF4-FFF2-40B4-BE49-F238E27FC236}">
                <a16:creationId xmlns:a16="http://schemas.microsoft.com/office/drawing/2014/main" id="{0909F16A-4907-439D-9EC8-376621ADBBF4}"/>
              </a:ext>
            </a:extLst>
          </p:cNvPr>
          <p:cNvSpPr txBox="1">
            <a:spLocks/>
          </p:cNvSpPr>
          <p:nvPr/>
        </p:nvSpPr>
        <p:spPr>
          <a:xfrm>
            <a:off x="1463399" y="2541214"/>
            <a:ext cx="5554494" cy="374506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solidFill>
                  <a:schemeClr val="tx1"/>
                </a:solidFill>
                <a:latin typeface="Gotham book"/>
              </a:rPr>
              <a:t>+386 597 15565</a:t>
            </a:r>
          </a:p>
        </p:txBody>
      </p:sp>
      <p:sp>
        <p:nvSpPr>
          <p:cNvPr id="13" name="Označba mesta za besedilo 9">
            <a:extLst>
              <a:ext uri="{FF2B5EF4-FFF2-40B4-BE49-F238E27FC236}">
                <a16:creationId xmlns:a16="http://schemas.microsoft.com/office/drawing/2014/main" id="{C82BFC86-8AAA-4FEE-BFD2-22522C6A9C5C}"/>
              </a:ext>
            </a:extLst>
          </p:cNvPr>
          <p:cNvSpPr txBox="1">
            <a:spLocks/>
          </p:cNvSpPr>
          <p:nvPr/>
        </p:nvSpPr>
        <p:spPr>
          <a:xfrm>
            <a:off x="1478310" y="2009879"/>
            <a:ext cx="5554494" cy="374506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solidFill>
                  <a:schemeClr val="tx1"/>
                </a:solidFill>
                <a:latin typeface="Gotham book"/>
              </a:rPr>
              <a:t>info@morefromfood.com</a:t>
            </a:r>
          </a:p>
        </p:txBody>
      </p:sp>
      <p:sp>
        <p:nvSpPr>
          <p:cNvPr id="14" name="Označba mesta za besedilo 25">
            <a:extLst>
              <a:ext uri="{FF2B5EF4-FFF2-40B4-BE49-F238E27FC236}">
                <a16:creationId xmlns:a16="http://schemas.microsoft.com/office/drawing/2014/main" id="{336704C6-2F70-43A2-8D29-6EC8CF614740}"/>
              </a:ext>
            </a:extLst>
          </p:cNvPr>
          <p:cNvSpPr txBox="1">
            <a:spLocks/>
          </p:cNvSpPr>
          <p:nvPr/>
        </p:nvSpPr>
        <p:spPr>
          <a:xfrm>
            <a:off x="1463399" y="3030586"/>
            <a:ext cx="5554494" cy="374506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www.morefromfood.si</a:t>
            </a:r>
            <a:r>
              <a:rPr lang="sl-SI" sz="2000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15" name="Grafika 14" descr="Ovojnica" title="Ikona – e-poštni naslov predstavitelja">
            <a:extLst>
              <a:ext uri="{FF2B5EF4-FFF2-40B4-BE49-F238E27FC236}">
                <a16:creationId xmlns:a16="http://schemas.microsoft.com/office/drawing/2014/main" id="{4386209B-6FCA-47DA-A674-CECF8CE5DC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960" y="1996160"/>
            <a:ext cx="372004" cy="372004"/>
          </a:xfrm>
          <a:prstGeom prst="rect">
            <a:avLst/>
          </a:prstGeom>
        </p:spPr>
      </p:pic>
      <p:pic>
        <p:nvPicPr>
          <p:cNvPr id="16" name="Grafika 15" descr="Svet">
            <a:extLst>
              <a:ext uri="{FF2B5EF4-FFF2-40B4-BE49-F238E27FC236}">
                <a16:creationId xmlns:a16="http://schemas.microsoft.com/office/drawing/2014/main" id="{49564348-90ED-45FB-BA27-F722A23A9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867" y="2998286"/>
            <a:ext cx="424190" cy="424190"/>
          </a:xfrm>
          <a:prstGeom prst="rect">
            <a:avLst/>
          </a:prstGeom>
        </p:spPr>
      </p:pic>
      <p:pic>
        <p:nvPicPr>
          <p:cNvPr id="17" name="Grafika 16" descr="Sprejemnik">
            <a:extLst>
              <a:ext uri="{FF2B5EF4-FFF2-40B4-BE49-F238E27FC236}">
                <a16:creationId xmlns:a16="http://schemas.microsoft.com/office/drawing/2014/main" id="{F69473B4-A245-466A-BDD9-C63C6B89C2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8960" y="2512984"/>
            <a:ext cx="372005" cy="372005"/>
          </a:xfrm>
          <a:prstGeom prst="rect">
            <a:avLst/>
          </a:prstGeom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DF5965B2-E609-4270-938C-44172E9CC10F}"/>
              </a:ext>
            </a:extLst>
          </p:cNvPr>
          <p:cNvSpPr/>
          <p:nvPr/>
        </p:nvSpPr>
        <p:spPr>
          <a:xfrm>
            <a:off x="825739" y="775361"/>
            <a:ext cx="10027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>
                <a:latin typeface="Gotham book"/>
              </a:rPr>
              <a:t>KONTAKTIRAJTE NAS ZA DEMO PREDSTAVITEV:</a:t>
            </a:r>
          </a:p>
        </p:txBody>
      </p:sp>
      <p:cxnSp>
        <p:nvCxnSpPr>
          <p:cNvPr id="25" name="Raven povezovalnik 24">
            <a:extLst>
              <a:ext uri="{FF2B5EF4-FFF2-40B4-BE49-F238E27FC236}">
                <a16:creationId xmlns:a16="http://schemas.microsoft.com/office/drawing/2014/main" id="{C57B2A4A-1E8F-4EF8-B42E-E6541563CEE7}"/>
              </a:ext>
            </a:extLst>
          </p:cNvPr>
          <p:cNvCxnSpPr>
            <a:cxnSpLocks/>
          </p:cNvCxnSpPr>
          <p:nvPr/>
        </p:nvCxnSpPr>
        <p:spPr>
          <a:xfrm>
            <a:off x="942981" y="1552202"/>
            <a:ext cx="99102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27C05C-4670-4904-B2C1-D0FDE628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70" y="432000"/>
            <a:ext cx="9592529" cy="432000"/>
          </a:xfrm>
        </p:spPr>
        <p:txBody>
          <a:bodyPr/>
          <a:lstStyle/>
          <a:p>
            <a:pPr marL="0" indent="0"/>
            <a:r>
              <a:rPr lang="sl-SI" sz="3000" dirty="0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M</a:t>
            </a:r>
            <a:r>
              <a:rPr lang="en-US" sz="3000" dirty="0" err="1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ore</a:t>
            </a:r>
            <a:r>
              <a:rPr lang="en-US" sz="3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from</a:t>
            </a:r>
            <a:r>
              <a:rPr lang="en-US" sz="3000" dirty="0" err="1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food</a:t>
            </a:r>
            <a:r>
              <a:rPr lang="en-US" sz="3000" dirty="0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sl-SI" sz="3000" dirty="0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j</a:t>
            </a:r>
            <a:r>
              <a:rPr lang="en-US" sz="3000" dirty="0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e </a:t>
            </a:r>
            <a:r>
              <a:rPr lang="sl-SI" sz="3000" dirty="0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digitalni </a:t>
            </a:r>
            <a:r>
              <a:rPr lang="en-US" sz="3000" dirty="0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HACCP</a:t>
            </a:r>
            <a:r>
              <a:rPr lang="sl-SI" sz="3000" dirty="0">
                <a:solidFill>
                  <a:schemeClr val="tx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in še veliko več…</a:t>
            </a:r>
          </a:p>
        </p:txBody>
      </p:sp>
      <p:sp>
        <p:nvSpPr>
          <p:cNvPr id="6" name="Označba mesta za vsebino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2572" y="1186184"/>
            <a:ext cx="8017718" cy="4100513"/>
          </a:xfrm>
        </p:spPr>
        <p:txBody>
          <a:bodyPr rtlCol="0"/>
          <a:lstStyle/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sl-SI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Napredna spletna platforma in mobilna aplikacija,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ki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zagotavlja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popolno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skladnost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varnost</a:t>
            </a:r>
            <a:r>
              <a:rPr lang="sl-SI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živi</a:t>
            </a:r>
            <a:r>
              <a:rPr lang="sl-SI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l, čez vse procese v vaši organizaciji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.</a:t>
            </a:r>
            <a:endParaRPr lang="sl-SI" b="1" dirty="0">
              <a:solidFill>
                <a:schemeClr val="tx1"/>
              </a:solidFill>
              <a:latin typeface="Gotham book"/>
              <a:cs typeface="Calibri Light" panose="020F0302020204030204" pitchFamily="34" charset="0"/>
            </a:endParaRPr>
          </a:p>
          <a:p>
            <a:pPr marL="0" indent="0">
              <a:buClr>
                <a:srgbClr val="92D050"/>
              </a:buClr>
              <a:buSzPct val="107000"/>
              <a:buNone/>
            </a:pPr>
            <a:endParaRPr lang="en-US" sz="1200" b="1" dirty="0">
              <a:solidFill>
                <a:schemeClr val="tx1"/>
              </a:solidFill>
              <a:latin typeface="Gotham book"/>
              <a:cs typeface="Calibri Light" panose="020F0302020204030204" pitchFamily="34" charset="0"/>
            </a:endParaRPr>
          </a:p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sl-SI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Brezpapirna rešitev </a:t>
            </a:r>
            <a:r>
              <a:rPr lang="sl-SI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i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zboljša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kakovost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hrane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tako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da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vam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daje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nadzor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nad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varnostjo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hrane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z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avtomatiziranimi</a:t>
            </a:r>
            <a:r>
              <a:rPr lang="en-US" b="1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postopki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ki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omogočajo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bistveno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zmanjšanje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stroškov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in </a:t>
            </a:r>
            <a:r>
              <a:rPr lang="en-US" dirty="0" err="1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učinkovitost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zaposlenih</a:t>
            </a:r>
            <a:r>
              <a:rPr lang="en-US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.</a:t>
            </a:r>
            <a:r>
              <a:rPr lang="sl-SI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 </a:t>
            </a:r>
          </a:p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sl-SI" dirty="0">
                <a:solidFill>
                  <a:schemeClr val="tx1"/>
                </a:solidFill>
                <a:latin typeface="Gotham book"/>
                <a:cs typeface="Calibri Light" panose="020F0302020204030204" pitchFamily="34" charset="0"/>
              </a:rPr>
              <a:t>Sestavi se jo glede na vaše potrebe, želje </a:t>
            </a:r>
            <a:r>
              <a:rPr lang="sl-SI" dirty="0">
                <a:latin typeface="Gotham book"/>
                <a:cs typeface="Calibri Light" panose="020F0302020204030204" pitchFamily="34" charset="0"/>
              </a:rPr>
              <a:t>in že vpeljane procese. </a:t>
            </a:r>
          </a:p>
          <a:p>
            <a:pPr marL="0" indent="0">
              <a:buClr>
                <a:srgbClr val="92D050"/>
              </a:buClr>
              <a:buSzPct val="107000"/>
              <a:buNone/>
            </a:pPr>
            <a:endParaRPr lang="sl-SI" dirty="0">
              <a:latin typeface="Gotham book"/>
              <a:cs typeface="Calibri Light" panose="020F030202020403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2394B4C-FE43-4790-B7DB-1079FA4DE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467" y="1830809"/>
            <a:ext cx="1705081" cy="1136721"/>
          </a:xfrm>
          <a:prstGeom prst="rect">
            <a:avLst/>
          </a:prstGeom>
        </p:spPr>
      </p:pic>
      <p:cxnSp>
        <p:nvCxnSpPr>
          <p:cNvPr id="30" name="Raven povezovalnik 29" descr="Sredinska razdelilna črta">
            <a:extLst>
              <a:ext uri="{FF2B5EF4-FFF2-40B4-BE49-F238E27FC236}">
                <a16:creationId xmlns:a16="http://schemas.microsoft.com/office/drawing/2014/main" id="{E08C4385-EE46-4068-A766-9C69FF73E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290050" y="1239585"/>
            <a:ext cx="0" cy="43742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značba mesta za številko diapozitiva 5">
            <a:extLst>
              <a:ext uri="{FF2B5EF4-FFF2-40B4-BE49-F238E27FC236}">
                <a16:creationId xmlns:a16="http://schemas.microsoft.com/office/drawing/2014/main" id="{60A1FA52-DC20-4E57-A5F3-028508D3208F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 rtl="0">
              <a:defRPr lang="sl-si"/>
            </a:defPPr>
            <a:lvl1pPr marL="0" algn="ctr" defTabSz="914400" rtl="0" eaLnBrk="1" latinLnBrk="0" hangingPunct="1">
              <a:defRPr sz="12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sl-SI" smtClean="0"/>
              <a:pPr/>
              <a:t>2</a:t>
            </a:fld>
            <a:endParaRPr lang="sl-SI" dirty="0"/>
          </a:p>
        </p:txBody>
      </p:sp>
      <p:pic>
        <p:nvPicPr>
          <p:cNvPr id="31" name="Slika 30">
            <a:extLst>
              <a:ext uri="{FF2B5EF4-FFF2-40B4-BE49-F238E27FC236}">
                <a16:creationId xmlns:a16="http://schemas.microsoft.com/office/drawing/2014/main" id="{6C54F8D7-E0C4-469F-ABCE-83B69650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715" y="1890693"/>
            <a:ext cx="910672" cy="1016952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0EBE290-9A04-40D4-8F76-C71A2B2667B7}"/>
              </a:ext>
            </a:extLst>
          </p:cNvPr>
          <p:cNvSpPr txBox="1"/>
          <p:nvPr/>
        </p:nvSpPr>
        <p:spPr>
          <a:xfrm>
            <a:off x="9751057" y="2993978"/>
            <a:ext cx="2238982" cy="4579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err="1">
                <a:latin typeface="Gotham book"/>
                <a:cs typeface="Calibri Light" panose="020F0302020204030204" pitchFamily="34" charset="0"/>
              </a:rPr>
              <a:t>Usklajen</a:t>
            </a:r>
            <a:r>
              <a:rPr lang="sl-SI" sz="1200" dirty="0">
                <a:latin typeface="Gotham book"/>
                <a:cs typeface="Calibri Light" panose="020F0302020204030204" pitchFamily="34" charset="0"/>
              </a:rPr>
              <a:t>a</a:t>
            </a:r>
            <a:r>
              <a:rPr lang="en-US" sz="1200" dirty="0">
                <a:latin typeface="Gotham book"/>
                <a:cs typeface="Calibri Light" panose="020F0302020204030204" pitchFamily="34" charset="0"/>
              </a:rPr>
              <a:t> z </a:t>
            </a:r>
            <a:r>
              <a:rPr lang="en-US" sz="1200" b="1" dirty="0">
                <a:solidFill>
                  <a:schemeClr val="accent1"/>
                </a:solidFill>
                <a:latin typeface="Gotham book"/>
                <a:cs typeface="Calibri Light" panose="020F0302020204030204" pitchFamily="34" charset="0"/>
              </a:rPr>
              <a:t>ISO 22000/BRC/IFS</a:t>
            </a:r>
            <a:r>
              <a:rPr lang="sl-SI" sz="1200" b="1" dirty="0">
                <a:solidFill>
                  <a:schemeClr val="accent1"/>
                </a:solidFill>
                <a:latin typeface="Gotham book"/>
                <a:cs typeface="Calibri Light" panose="020F0302020204030204" pitchFamily="34" charset="0"/>
              </a:rPr>
              <a:t> </a:t>
            </a:r>
          </a:p>
          <a:p>
            <a:r>
              <a:rPr lang="sl-SI" sz="1200" b="1" dirty="0">
                <a:solidFill>
                  <a:schemeClr val="accent1"/>
                </a:solidFill>
                <a:latin typeface="Gotham book"/>
                <a:cs typeface="Calibri Light" panose="020F0302020204030204" pitchFamily="34" charset="0"/>
              </a:rPr>
              <a:t>in drugimi</a:t>
            </a:r>
            <a:r>
              <a:rPr lang="en-US" sz="1200" dirty="0">
                <a:latin typeface="Gotham book"/>
                <a:cs typeface="Calibri Light" panose="020F0302020204030204" pitchFamily="34" charset="0"/>
              </a:rPr>
              <a:t>.</a:t>
            </a:r>
            <a:endParaRPr lang="sl-SI" sz="1200" dirty="0">
              <a:latin typeface="Gotham book"/>
              <a:cs typeface="Calibri Light" panose="020F0302020204030204" pitchFamily="34" charset="0"/>
            </a:endParaRPr>
          </a:p>
          <a:p>
            <a:pPr algn="l"/>
            <a:endParaRPr lang="sl-SI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Slika 4" descr="Slika, ki vsebuje besede elektronika, adapter&#10;&#10;Opis je samodejno ustvarjen">
            <a:extLst>
              <a:ext uri="{FF2B5EF4-FFF2-40B4-BE49-F238E27FC236}">
                <a16:creationId xmlns:a16="http://schemas.microsoft.com/office/drawing/2014/main" id="{5D47570A-A5B3-4DE1-A4AA-2413A2704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4" b="89926" l="10000" r="90000">
                        <a14:foregroundMark x1="50000" y1="6634" x2="53611" y2="1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8238" y="5249926"/>
            <a:ext cx="1919101" cy="1084826"/>
          </a:xfrm>
          <a:prstGeom prst="rect">
            <a:avLst/>
          </a:prstGeom>
        </p:spPr>
      </p:pic>
      <p:pic>
        <p:nvPicPr>
          <p:cNvPr id="18" name="Slika 17" descr="Slika, ki vsebuje besede naprava&#10;&#10;Opis je samodejno ustvarjen">
            <a:extLst>
              <a:ext uri="{FF2B5EF4-FFF2-40B4-BE49-F238E27FC236}">
                <a16:creationId xmlns:a16="http://schemas.microsoft.com/office/drawing/2014/main" id="{4AD99F71-4EF2-4814-876B-F380D22800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745" r="42508"/>
          <a:stretch/>
        </p:blipFill>
        <p:spPr>
          <a:xfrm rot="10420677">
            <a:off x="6596359" y="3703810"/>
            <a:ext cx="328252" cy="2387724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64E4042F-6F3C-4DB1-AE82-73D2C0CAF486}"/>
              </a:ext>
            </a:extLst>
          </p:cNvPr>
          <p:cNvSpPr txBox="1"/>
          <p:nvPr/>
        </p:nvSpPr>
        <p:spPr>
          <a:xfrm>
            <a:off x="10159873" y="5249926"/>
            <a:ext cx="1172865" cy="3389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sl-SI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Možnost tudi za</a:t>
            </a:r>
            <a:r>
              <a:rPr lang="en-GB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000" i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HALAL</a:t>
            </a:r>
            <a:r>
              <a:rPr lang="en-GB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uporabnike.</a:t>
            </a:r>
            <a:endParaRPr lang="en-GB" sz="1000" i="1" dirty="0">
              <a:latin typeface="Gotham book"/>
              <a:cs typeface="Calibri Light" panose="020F0302020204030204" pitchFamily="34" charset="0"/>
            </a:endParaRPr>
          </a:p>
          <a:p>
            <a:pPr algn="l"/>
            <a:endParaRPr lang="sl-SI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0662230A-950F-4A07-9626-623E9414A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59" y="4179702"/>
            <a:ext cx="1007292" cy="100729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2AA3971-58A8-486B-B934-3D95169B4B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3368" y="1890693"/>
            <a:ext cx="5161852" cy="516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19" y="430109"/>
            <a:ext cx="11340000" cy="432000"/>
          </a:xfrm>
        </p:spPr>
        <p:txBody>
          <a:bodyPr rtlCol="0"/>
          <a:lstStyle/>
          <a:p>
            <a:r>
              <a:rPr lang="sl-SI" dirty="0">
                <a:solidFill>
                  <a:schemeClr val="accent1"/>
                </a:solidFill>
                <a:latin typeface="Abadi" panose="020B0604020202020204" pitchFamily="34" charset="0"/>
              </a:rPr>
              <a:t>PREGLED REŠITVE</a:t>
            </a:r>
          </a:p>
        </p:txBody>
      </p:sp>
      <p:sp>
        <p:nvSpPr>
          <p:cNvPr id="8" name="Označba mesta za besedilo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458" y="1279688"/>
            <a:ext cx="2294273" cy="504000"/>
          </a:xfrm>
        </p:spPr>
        <p:txBody>
          <a:bodyPr rtlCol="0"/>
          <a:lstStyle/>
          <a:p>
            <a:r>
              <a:rPr lang="sl-SI" dirty="0">
                <a:latin typeface="Gatham book"/>
              </a:rPr>
              <a:t>NESKLADNOSTI IN ANALIZA TVEGANJA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19" y="3914800"/>
            <a:ext cx="2160000" cy="1159513"/>
          </a:xfrm>
        </p:spPr>
        <p:txBody>
          <a:bodyPr rtlCol="0"/>
          <a:lstStyle/>
          <a:p>
            <a:r>
              <a:rPr lang="en-US" sz="1300" dirty="0" err="1"/>
              <a:t>Sistem</a:t>
            </a:r>
            <a:r>
              <a:rPr lang="en-US" sz="1300" dirty="0"/>
              <a:t> </a:t>
            </a:r>
            <a:r>
              <a:rPr lang="sl-SI" sz="1300" dirty="0"/>
              <a:t>avtomatično in nenehno </a:t>
            </a:r>
            <a:r>
              <a:rPr lang="en-US" sz="1300" b="1" dirty="0" err="1"/>
              <a:t>beleži</a:t>
            </a:r>
            <a:r>
              <a:rPr lang="sl-SI" sz="1300" b="1" dirty="0"/>
              <a:t> podatke. </a:t>
            </a:r>
            <a:r>
              <a:rPr lang="sl-SI" sz="1300" dirty="0"/>
              <a:t>Tako vas ob morebitnih </a:t>
            </a:r>
            <a:r>
              <a:rPr lang="sl-SI" sz="1300" b="1" dirty="0"/>
              <a:t>nepravilnostih</a:t>
            </a:r>
            <a:r>
              <a:rPr lang="en-US" sz="1300" dirty="0"/>
              <a:t> </a:t>
            </a:r>
            <a:r>
              <a:rPr lang="en-US" sz="1300" b="1" dirty="0" err="1"/>
              <a:t>opozarja</a:t>
            </a:r>
            <a:r>
              <a:rPr lang="sl-SI" sz="1300" b="1" dirty="0"/>
              <a:t> </a:t>
            </a:r>
            <a:r>
              <a:rPr lang="sl-SI" sz="1300" dirty="0"/>
              <a:t>in o</a:t>
            </a:r>
            <a:r>
              <a:rPr lang="en-US" sz="1300" dirty="0" err="1"/>
              <a:t>mogoča</a:t>
            </a:r>
            <a:r>
              <a:rPr lang="en-US" sz="1300" dirty="0"/>
              <a:t> </a:t>
            </a:r>
            <a:r>
              <a:rPr lang="en-US" sz="1300" dirty="0" err="1"/>
              <a:t>ustrezno</a:t>
            </a:r>
            <a:r>
              <a:rPr lang="en-US" sz="1300" dirty="0"/>
              <a:t> </a:t>
            </a:r>
            <a:r>
              <a:rPr lang="en-US" sz="1300" dirty="0" err="1"/>
              <a:t>ukrepanje</a:t>
            </a:r>
            <a:r>
              <a:rPr lang="sl-SI" sz="1300" dirty="0"/>
              <a:t>. </a:t>
            </a:r>
          </a:p>
        </p:txBody>
      </p:sp>
      <p:cxnSp>
        <p:nvCxnSpPr>
          <p:cNvPr id="75" name="Raven povezovalnik 74" descr="Prva razdelilna črta na diapozitivu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7307" y="1274976"/>
            <a:ext cx="2160587" cy="504000"/>
          </a:xfrm>
        </p:spPr>
        <p:txBody>
          <a:bodyPr rtlCol="0"/>
          <a:lstStyle/>
          <a:p>
            <a:r>
              <a:rPr lang="pl-PL" dirty="0">
                <a:latin typeface="Gatham book"/>
              </a:rPr>
              <a:t>NADZOR ZALOGE IN NAROČILA DOBAVITELJEM</a:t>
            </a:r>
            <a:endParaRPr lang="sl-SI" dirty="0">
              <a:latin typeface="Gatham book"/>
            </a:endParaRPr>
          </a:p>
        </p:txBody>
      </p:sp>
      <p:sp>
        <p:nvSpPr>
          <p:cNvPr id="4" name="Označba mesta za besedilo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075" y="3914800"/>
            <a:ext cx="2160588" cy="1269596"/>
          </a:xfrm>
        </p:spPr>
        <p:txBody>
          <a:bodyPr rtlCol="0"/>
          <a:lstStyle/>
          <a:p>
            <a:r>
              <a:rPr lang="en-US" sz="1300" dirty="0"/>
              <a:t>Z </a:t>
            </a:r>
            <a:r>
              <a:rPr lang="en-US" sz="1300" dirty="0" err="1"/>
              <a:t>vnosom</a:t>
            </a:r>
            <a:r>
              <a:rPr lang="sl-SI" sz="1300" dirty="0"/>
              <a:t> vseh</a:t>
            </a:r>
            <a:r>
              <a:rPr lang="en-US" sz="1300" dirty="0"/>
              <a:t> </a:t>
            </a:r>
            <a:r>
              <a:rPr lang="en-US" sz="1300" dirty="0" err="1"/>
              <a:t>dobaviteljev</a:t>
            </a:r>
            <a:r>
              <a:rPr lang="en-US" sz="1300" dirty="0"/>
              <a:t> v </a:t>
            </a:r>
            <a:r>
              <a:rPr lang="en-US" sz="1300" dirty="0" err="1"/>
              <a:t>sistem</a:t>
            </a:r>
            <a:r>
              <a:rPr lang="en-US" sz="1300" dirty="0"/>
              <a:t> </a:t>
            </a:r>
            <a:r>
              <a:rPr lang="en-US" sz="1300" dirty="0" err="1"/>
              <a:t>lahko</a:t>
            </a:r>
            <a:r>
              <a:rPr lang="en-US" sz="1300" dirty="0"/>
              <a:t> v </a:t>
            </a:r>
            <a:r>
              <a:rPr lang="en-US" sz="1300" b="1" dirty="0" err="1"/>
              <a:t>realnem</a:t>
            </a:r>
            <a:r>
              <a:rPr lang="en-US" sz="1300" b="1" dirty="0"/>
              <a:t> </a:t>
            </a:r>
            <a:r>
              <a:rPr lang="en-US" sz="1300" b="1" dirty="0" err="1"/>
              <a:t>času</a:t>
            </a:r>
            <a:r>
              <a:rPr lang="en-US" sz="1300" b="1" dirty="0"/>
              <a:t> </a:t>
            </a:r>
            <a:r>
              <a:rPr lang="en-US" sz="1300" b="1" dirty="0" err="1"/>
              <a:t>pregledate</a:t>
            </a:r>
            <a:r>
              <a:rPr lang="en-US" sz="1300" b="1" dirty="0"/>
              <a:t> </a:t>
            </a:r>
            <a:r>
              <a:rPr lang="en-US" sz="1300" b="1" dirty="0" err="1"/>
              <a:t>zaloge</a:t>
            </a:r>
            <a:r>
              <a:rPr lang="en-US" sz="1300" b="1" dirty="0"/>
              <a:t> in </a:t>
            </a:r>
            <a:r>
              <a:rPr lang="en-US" sz="1300" b="1" dirty="0" err="1"/>
              <a:t>ustvarite</a:t>
            </a:r>
            <a:r>
              <a:rPr lang="en-US" sz="1300" b="1" dirty="0"/>
              <a:t> </a:t>
            </a:r>
            <a:r>
              <a:rPr lang="en-US" sz="1300" b="1" dirty="0" err="1"/>
              <a:t>naročilo</a:t>
            </a:r>
            <a:r>
              <a:rPr lang="sl-SI" sz="1300" dirty="0"/>
              <a:t> kar</a:t>
            </a:r>
            <a:r>
              <a:rPr lang="en-US" sz="1300" dirty="0"/>
              <a:t> s </a:t>
            </a:r>
            <a:r>
              <a:rPr lang="en-US" sz="1300" dirty="0" err="1"/>
              <a:t>tabličnim</a:t>
            </a:r>
            <a:r>
              <a:rPr lang="en-US" sz="1300" dirty="0"/>
              <a:t> </a:t>
            </a:r>
            <a:r>
              <a:rPr lang="en-US" sz="1300" dirty="0" err="1"/>
              <a:t>računalnikom</a:t>
            </a:r>
            <a:r>
              <a:rPr lang="en-US" sz="1300" dirty="0"/>
              <a:t> </a:t>
            </a:r>
            <a:r>
              <a:rPr lang="en-US" sz="1300" dirty="0" err="1"/>
              <a:t>kjer</a:t>
            </a:r>
            <a:r>
              <a:rPr lang="en-US" sz="1300" dirty="0"/>
              <a:t> </a:t>
            </a:r>
            <a:r>
              <a:rPr lang="en-US" sz="1300" dirty="0" err="1"/>
              <a:t>koli</a:t>
            </a:r>
            <a:r>
              <a:rPr lang="en-US" sz="1300" dirty="0"/>
              <a:t> s </a:t>
            </a:r>
            <a:r>
              <a:rPr lang="en-US" sz="1300" dirty="0" err="1"/>
              <a:t>svojih</a:t>
            </a:r>
            <a:r>
              <a:rPr lang="en-US" sz="1300" dirty="0"/>
              <a:t> </a:t>
            </a:r>
            <a:r>
              <a:rPr lang="en-US" sz="1300" dirty="0" err="1"/>
              <a:t>lokacij</a:t>
            </a:r>
            <a:r>
              <a:rPr lang="en-US" sz="1300" dirty="0"/>
              <a:t>.</a:t>
            </a:r>
            <a:r>
              <a:rPr lang="sl-SI" sz="1300" dirty="0"/>
              <a:t> Izvedba inventure ne more biti lažja.</a:t>
            </a:r>
          </a:p>
        </p:txBody>
      </p:sp>
      <p:cxnSp>
        <p:nvCxnSpPr>
          <p:cNvPr id="77" name="Raven povezovalnik 76" descr="Druga razdelilna črta na diapozitivu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72083" y="1274976"/>
            <a:ext cx="1840286" cy="504000"/>
          </a:xfrm>
        </p:spPr>
        <p:txBody>
          <a:bodyPr rtlCol="0"/>
          <a:lstStyle/>
          <a:p>
            <a:r>
              <a:rPr lang="sl-SI" dirty="0">
                <a:latin typeface="Gatham book"/>
              </a:rPr>
              <a:t>SLEDLJIVOST HRANE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72083" y="3978015"/>
            <a:ext cx="1840286" cy="900000"/>
          </a:xfrm>
        </p:spPr>
        <p:txBody>
          <a:bodyPr rtlCol="0"/>
          <a:lstStyle/>
          <a:p>
            <a:r>
              <a:rPr lang="sl-SI" sz="1300" dirty="0"/>
              <a:t>Programska oprema med drugim vključuje tudi upravljanje s </a:t>
            </a:r>
            <a:r>
              <a:rPr lang="sl-SI" sz="1300" b="1" dirty="0"/>
              <a:t>sledljivostjo proizvedene hrane in enostavni sprejem dostave</a:t>
            </a:r>
            <a:r>
              <a:rPr lang="sl-SI" sz="1300" dirty="0"/>
              <a:t>.</a:t>
            </a:r>
          </a:p>
          <a:p>
            <a:endParaRPr lang="sl-SI" sz="1300" dirty="0"/>
          </a:p>
        </p:txBody>
      </p:sp>
      <p:cxnSp>
        <p:nvCxnSpPr>
          <p:cNvPr id="78" name="Raven povezovalnik 77" descr="Tretja razdelilna črta na diapozitivu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značba mesta za besedilo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013" y="1279688"/>
            <a:ext cx="2160587" cy="504000"/>
          </a:xfrm>
        </p:spPr>
        <p:txBody>
          <a:bodyPr rtlCol="0"/>
          <a:lstStyle/>
          <a:p>
            <a:r>
              <a:rPr lang="sl-SI" dirty="0">
                <a:latin typeface="Gatham book"/>
              </a:rPr>
              <a:t>PREVERJANJE TEMPERATURE</a:t>
            </a:r>
          </a:p>
        </p:txBody>
      </p:sp>
      <p:sp>
        <p:nvSpPr>
          <p:cNvPr id="6" name="Označba mesta za besedilo 5">
            <a:extLst>
              <a:ext uri="{FF2B5EF4-FFF2-40B4-BE49-F238E27FC236}">
                <a16:creationId xmlns:a16="http://schemas.microsoft.com/office/drawing/2014/main" id="{A163F1F1-E70E-4823-905B-45B18FCD3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1941" y="3978014"/>
            <a:ext cx="2160588" cy="1269595"/>
          </a:xfrm>
        </p:spPr>
        <p:txBody>
          <a:bodyPr rtlCol="0"/>
          <a:lstStyle/>
          <a:p>
            <a:r>
              <a:rPr lang="pt-BR" sz="1300" dirty="0"/>
              <a:t>Obvezno </a:t>
            </a:r>
            <a:r>
              <a:rPr lang="pt-BR" sz="1300" b="1" dirty="0"/>
              <a:t>preverjanje temperature živil </a:t>
            </a:r>
            <a:r>
              <a:rPr lang="sl-SI" sz="1300" b="1" dirty="0"/>
              <a:t>v hladilnikih ali zmrzovalnikih </a:t>
            </a:r>
            <a:r>
              <a:rPr lang="pt-BR" sz="1300" b="1" dirty="0"/>
              <a:t>je mogoče avtomatizirati </a:t>
            </a:r>
            <a:r>
              <a:rPr lang="pt-BR" sz="1300" dirty="0"/>
              <a:t>z našim inovativnim </a:t>
            </a:r>
            <a:r>
              <a:rPr lang="sl-SI" sz="1300" dirty="0"/>
              <a:t>brezžičnimi sondami in termometrom za spremljanje jedra živil.</a:t>
            </a:r>
          </a:p>
        </p:txBody>
      </p:sp>
      <p:cxnSp>
        <p:nvCxnSpPr>
          <p:cNvPr id="79" name="Raven povezovalnik 78" descr="Četrta razdelilna črta na diapozitivu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Označba mesta za sliko 164" descr="Tovarna">
            <a:extLst>
              <a:ext uri="{FF2B5EF4-FFF2-40B4-BE49-F238E27FC236}">
                <a16:creationId xmlns:a16="http://schemas.microsoft.com/office/drawing/2014/main" id="{6D714D76-10CE-413E-BCF3-42860232AB9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85018" y="2298205"/>
            <a:ext cx="854075" cy="854075"/>
          </a:xfrm>
        </p:spPr>
      </p:pic>
      <p:sp>
        <p:nvSpPr>
          <p:cNvPr id="12" name="Označba mesta za besedilo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3541" y="1279688"/>
            <a:ext cx="2160588" cy="504000"/>
          </a:xfrm>
        </p:spPr>
        <p:txBody>
          <a:bodyPr rtlCol="0"/>
          <a:lstStyle/>
          <a:p>
            <a:r>
              <a:rPr lang="sl-SI" dirty="0">
                <a:latin typeface="Gatham book"/>
              </a:rPr>
              <a:t>AVTOMATIZIRANI NADZORI</a:t>
            </a:r>
          </a:p>
        </p:txBody>
      </p:sp>
      <p:sp>
        <p:nvSpPr>
          <p:cNvPr id="7" name="Označba mesta za besedilo 6">
            <a:extLst>
              <a:ext uri="{FF2B5EF4-FFF2-40B4-BE49-F238E27FC236}">
                <a16:creationId xmlns:a16="http://schemas.microsoft.com/office/drawing/2014/main" id="{A938F1A8-AEA6-473B-9AF3-DA6DF3A50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8335" y="3978015"/>
            <a:ext cx="2160588" cy="1835556"/>
          </a:xfrm>
        </p:spPr>
        <p:txBody>
          <a:bodyPr rtlCol="0"/>
          <a:lstStyle/>
          <a:p>
            <a:r>
              <a:rPr lang="en-US" sz="1300" dirty="0"/>
              <a:t>Na </a:t>
            </a:r>
            <a:r>
              <a:rPr lang="en-US" sz="1300" dirty="0" err="1"/>
              <a:t>podlagi</a:t>
            </a:r>
            <a:r>
              <a:rPr lang="en-US" sz="1300" dirty="0"/>
              <a:t> </a:t>
            </a:r>
            <a:r>
              <a:rPr lang="en-US" sz="1300" dirty="0" err="1"/>
              <a:t>predpogojev</a:t>
            </a:r>
            <a:r>
              <a:rPr lang="en-US" sz="1300" dirty="0"/>
              <a:t> ISO 22000 </a:t>
            </a:r>
            <a:r>
              <a:rPr lang="en-US" sz="1300" dirty="0" err="1"/>
              <a:t>lahko</a:t>
            </a:r>
            <a:r>
              <a:rPr lang="en-US" sz="1300" dirty="0"/>
              <a:t> </a:t>
            </a:r>
            <a:r>
              <a:rPr lang="en-US" sz="1300" b="1" dirty="0" err="1"/>
              <a:t>digitalizirate</a:t>
            </a:r>
            <a:r>
              <a:rPr lang="en-US" sz="1300" b="1" dirty="0"/>
              <a:t> in </a:t>
            </a:r>
            <a:r>
              <a:rPr lang="en-US" sz="1300" b="1" dirty="0" err="1"/>
              <a:t>avtomatizirate</a:t>
            </a:r>
            <a:r>
              <a:rPr lang="en-US" sz="1300" b="1" dirty="0"/>
              <a:t> </a:t>
            </a:r>
            <a:r>
              <a:rPr lang="en-US" sz="1300" dirty="0" err="1"/>
              <a:t>zatiranje</a:t>
            </a:r>
            <a:r>
              <a:rPr lang="en-US" sz="1300" dirty="0"/>
              <a:t> </a:t>
            </a:r>
            <a:r>
              <a:rPr lang="en-US" sz="1300" dirty="0" err="1"/>
              <a:t>škodljivcev</a:t>
            </a:r>
            <a:r>
              <a:rPr lang="en-US" sz="1300" dirty="0"/>
              <a:t>, </a:t>
            </a:r>
            <a:r>
              <a:rPr lang="sl-SI" sz="1300" dirty="0"/>
              <a:t>klimatizacijo</a:t>
            </a:r>
            <a:r>
              <a:rPr lang="en-US" sz="1300" dirty="0"/>
              <a:t>, </a:t>
            </a:r>
            <a:r>
              <a:rPr lang="en-US" sz="1300" dirty="0" err="1"/>
              <a:t>čiščenje</a:t>
            </a:r>
            <a:r>
              <a:rPr lang="en-US" sz="1300" dirty="0"/>
              <a:t> in </a:t>
            </a:r>
            <a:r>
              <a:rPr lang="en-US" sz="1300" dirty="0" err="1"/>
              <a:t>razkuževanje</a:t>
            </a:r>
            <a:r>
              <a:rPr lang="en-US" sz="1300" dirty="0"/>
              <a:t>, </a:t>
            </a:r>
            <a:r>
              <a:rPr lang="en-US" sz="1300" dirty="0" err="1"/>
              <a:t>vzdrževanje</a:t>
            </a:r>
            <a:r>
              <a:rPr lang="en-US" sz="1300" dirty="0"/>
              <a:t> </a:t>
            </a:r>
            <a:r>
              <a:rPr lang="en-US" sz="1300" dirty="0" err="1"/>
              <a:t>opreme</a:t>
            </a:r>
            <a:r>
              <a:rPr lang="en-US" sz="1300" dirty="0"/>
              <a:t>, </a:t>
            </a:r>
            <a:r>
              <a:rPr lang="en-US" sz="1300" dirty="0" err="1"/>
              <a:t>odstranjevanje</a:t>
            </a:r>
            <a:r>
              <a:rPr lang="en-US" sz="1300" dirty="0"/>
              <a:t> </a:t>
            </a:r>
            <a:r>
              <a:rPr lang="en-US" sz="1300" dirty="0" err="1"/>
              <a:t>odpadkov</a:t>
            </a:r>
            <a:r>
              <a:rPr lang="en-US" sz="1300" dirty="0"/>
              <a:t>, </a:t>
            </a:r>
            <a:r>
              <a:rPr lang="en-US" sz="1300" dirty="0" err="1"/>
              <a:t>oskrbo</a:t>
            </a:r>
            <a:r>
              <a:rPr lang="en-US" sz="1300" dirty="0"/>
              <a:t> z </a:t>
            </a:r>
            <a:r>
              <a:rPr lang="en-US" sz="1300" dirty="0" err="1"/>
              <a:t>vodo</a:t>
            </a:r>
            <a:r>
              <a:rPr lang="sl-SI" sz="1300" dirty="0"/>
              <a:t>, </a:t>
            </a:r>
            <a:r>
              <a:rPr lang="en-US" sz="1300" dirty="0" err="1"/>
              <a:t>elektriko</a:t>
            </a:r>
            <a:r>
              <a:rPr lang="en-US" sz="1300" dirty="0"/>
              <a:t>, </a:t>
            </a:r>
            <a:r>
              <a:rPr lang="en-US" sz="1300" dirty="0" err="1"/>
              <a:t>itd</a:t>
            </a:r>
            <a:r>
              <a:rPr lang="en-US" sz="1300" dirty="0"/>
              <a:t>.</a:t>
            </a:r>
            <a:endParaRPr lang="sl-SI" sz="1300" dirty="0"/>
          </a:p>
        </p:txBody>
      </p:sp>
      <p:sp>
        <p:nvSpPr>
          <p:cNvPr id="3" name="Označba mesta za številko diapozitiva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l-SI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25" name="Označba mesta za sliko 160" descr="Termometer">
            <a:extLst>
              <a:ext uri="{FF2B5EF4-FFF2-40B4-BE49-F238E27FC236}">
                <a16:creationId xmlns:a16="http://schemas.microsoft.com/office/drawing/2014/main" id="{4A929722-AB23-4A04-B2F5-53EB365A95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65107" y="2368721"/>
            <a:ext cx="854075" cy="854075"/>
          </a:xfrm>
          <a:prstGeom prst="rect">
            <a:avLst/>
          </a:prstGeom>
        </p:spPr>
      </p:pic>
      <p:pic>
        <p:nvPicPr>
          <p:cNvPr id="26" name="Označba mesta za sliko 96" descr="jabolko">
            <a:extLst>
              <a:ext uri="{FF2B5EF4-FFF2-40B4-BE49-F238E27FC236}">
                <a16:creationId xmlns:a16="http://schemas.microsoft.com/office/drawing/2014/main" id="{2191A838-34E9-43E3-8384-A0CD7939D59C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1471" y="2349324"/>
            <a:ext cx="854075" cy="854075"/>
          </a:xfrm>
        </p:spPr>
      </p:pic>
      <p:pic>
        <p:nvPicPr>
          <p:cNvPr id="27" name="Označba mesta za sliko 92" descr="povečevalno steklo">
            <a:extLst>
              <a:ext uri="{FF2B5EF4-FFF2-40B4-BE49-F238E27FC236}">
                <a16:creationId xmlns:a16="http://schemas.microsoft.com/office/drawing/2014/main" id="{AFFDA5D9-D054-4D16-AEF4-4F8999EF2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20009" y="2298206"/>
            <a:ext cx="924592" cy="924592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B95EDB5C-9D75-4C1A-96CC-9A20708A3D2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6454" y="2298205"/>
            <a:ext cx="907730" cy="8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8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lika 30" descr="Slika, ki vsebuje besede besedilo, tržnica, prizor, trgovina&#10;&#10;Opis je samodejno ustvarjen">
            <a:extLst>
              <a:ext uri="{FF2B5EF4-FFF2-40B4-BE49-F238E27FC236}">
                <a16:creationId xmlns:a16="http://schemas.microsoft.com/office/drawing/2014/main" id="{84CDF3A1-A17D-409C-9B81-56084156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9992" y="-408657"/>
            <a:ext cx="5116875" cy="3837657"/>
          </a:xfrm>
          <a:prstGeom prst="rect">
            <a:avLst/>
          </a:prstGeom>
        </p:spPr>
      </p:pic>
      <p:sp>
        <p:nvSpPr>
          <p:cNvPr id="8" name="Označba mesta za besedilo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94" y="1356444"/>
            <a:ext cx="2160000" cy="504000"/>
          </a:xfrm>
        </p:spPr>
        <p:txBody>
          <a:bodyPr rtlCol="0"/>
          <a:lstStyle/>
          <a:p>
            <a:r>
              <a:rPr lang="sl-SI" dirty="0">
                <a:latin typeface="Gatham book"/>
              </a:rPr>
              <a:t>POSTOPKI, DOLŽNOSTI IN NALOGE</a:t>
            </a:r>
          </a:p>
        </p:txBody>
      </p:sp>
      <p:sp>
        <p:nvSpPr>
          <p:cNvPr id="13" name="Označba mesta za besedilo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2000" y="3913240"/>
            <a:ext cx="2160000" cy="1188149"/>
          </a:xfrm>
        </p:spPr>
        <p:txBody>
          <a:bodyPr rtlCol="0"/>
          <a:lstStyle/>
          <a:p>
            <a:r>
              <a:rPr lang="en-US" sz="1300" dirty="0" err="1"/>
              <a:t>Skrbnik</a:t>
            </a:r>
            <a:r>
              <a:rPr lang="en-US" sz="1300" dirty="0"/>
              <a:t> </a:t>
            </a:r>
            <a:r>
              <a:rPr lang="en-US" sz="1300" dirty="0" err="1"/>
              <a:t>prevzame</a:t>
            </a:r>
            <a:r>
              <a:rPr lang="en-US" sz="1300" dirty="0"/>
              <a:t> </a:t>
            </a:r>
            <a:r>
              <a:rPr lang="en-US" sz="1300" dirty="0" err="1"/>
              <a:t>nadzor</a:t>
            </a:r>
            <a:r>
              <a:rPr lang="en-US" sz="1300" dirty="0"/>
              <a:t> </a:t>
            </a:r>
            <a:r>
              <a:rPr lang="en-US" sz="1300" dirty="0" err="1"/>
              <a:t>nad</a:t>
            </a:r>
            <a:r>
              <a:rPr lang="en-US" sz="1300" dirty="0"/>
              <a:t> </a:t>
            </a:r>
            <a:r>
              <a:rPr lang="en-US" sz="1300" dirty="0" err="1"/>
              <a:t>interaktivno</a:t>
            </a:r>
            <a:r>
              <a:rPr lang="en-US" sz="1300" dirty="0"/>
              <a:t> </a:t>
            </a:r>
            <a:r>
              <a:rPr lang="en-US" sz="1300" dirty="0" err="1"/>
              <a:t>nadzorno</a:t>
            </a:r>
            <a:r>
              <a:rPr lang="en-US" sz="1300" dirty="0"/>
              <a:t> </a:t>
            </a:r>
            <a:r>
              <a:rPr lang="en-US" sz="1300" dirty="0" err="1"/>
              <a:t>ploščo</a:t>
            </a:r>
            <a:r>
              <a:rPr lang="en-US" sz="1300" dirty="0"/>
              <a:t> in </a:t>
            </a:r>
            <a:r>
              <a:rPr lang="sl-SI" sz="1300" dirty="0"/>
              <a:t>ima tako vpogled v opravljanje dolžnosti v </a:t>
            </a:r>
            <a:r>
              <a:rPr lang="en-US" sz="1300" b="1" dirty="0" err="1"/>
              <a:t>realnem</a:t>
            </a:r>
            <a:r>
              <a:rPr lang="en-US" sz="1300" b="1" dirty="0"/>
              <a:t> </a:t>
            </a:r>
            <a:r>
              <a:rPr lang="en-US" sz="1300" b="1" dirty="0" err="1"/>
              <a:t>času</a:t>
            </a:r>
            <a:r>
              <a:rPr lang="sl-SI" sz="1300" dirty="0"/>
              <a:t>.</a:t>
            </a:r>
          </a:p>
          <a:p>
            <a:r>
              <a:rPr lang="sl-SI" sz="1300" dirty="0"/>
              <a:t>Vnaša se lahko tudi jedilnike.  </a:t>
            </a:r>
          </a:p>
        </p:txBody>
      </p:sp>
      <p:cxnSp>
        <p:nvCxnSpPr>
          <p:cNvPr id="75" name="Raven povezovalnik 74" descr="Prva razdelilna črta na diapozitivu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za besedilo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92954" y="1370103"/>
            <a:ext cx="2160587" cy="504000"/>
          </a:xfrm>
        </p:spPr>
        <p:txBody>
          <a:bodyPr rtlCol="0"/>
          <a:lstStyle/>
          <a:p>
            <a:r>
              <a:rPr lang="sl-SI" dirty="0">
                <a:latin typeface="Gatham book"/>
              </a:rPr>
              <a:t>USPOSABLJANJE ZAPOSLENIH</a:t>
            </a:r>
          </a:p>
        </p:txBody>
      </p:sp>
      <p:sp>
        <p:nvSpPr>
          <p:cNvPr id="4" name="Označba mesta za besedilo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3634" y="3903967"/>
            <a:ext cx="2160588" cy="1188149"/>
          </a:xfrm>
        </p:spPr>
        <p:txBody>
          <a:bodyPr rtlCol="0"/>
          <a:lstStyle/>
          <a:p>
            <a:r>
              <a:rPr lang="en-US" sz="1300" b="1" dirty="0" err="1"/>
              <a:t>Izobraževanja</a:t>
            </a:r>
            <a:r>
              <a:rPr lang="en-US" sz="1300" dirty="0"/>
              <a:t> </a:t>
            </a:r>
            <a:r>
              <a:rPr lang="sl-SI" sz="1300" dirty="0"/>
              <a:t>so dostopna prek platforme. Ure so razporejene avtomatično in opravljanje le-teh je tudi preverjeno čisto  </a:t>
            </a:r>
            <a:r>
              <a:rPr lang="en-US" sz="1300" dirty="0" err="1"/>
              <a:t>samodejno</a:t>
            </a:r>
            <a:r>
              <a:rPr lang="sl-SI" sz="1300" dirty="0"/>
              <a:t>. Tako se prihrani dragocen čas za </a:t>
            </a:r>
            <a:r>
              <a:rPr lang="sl-SI" sz="1300" b="1" dirty="0"/>
              <a:t>uvedbo </a:t>
            </a:r>
            <a:r>
              <a:rPr lang="en-US" sz="1300" b="1" dirty="0" err="1"/>
              <a:t>novega</a:t>
            </a:r>
            <a:r>
              <a:rPr lang="en-US" sz="1300" b="1" dirty="0"/>
              <a:t> </a:t>
            </a:r>
            <a:r>
              <a:rPr lang="en-US" sz="1300" b="1" dirty="0" err="1"/>
              <a:t>zaposlenega</a:t>
            </a:r>
            <a:r>
              <a:rPr lang="en-US" sz="1300" dirty="0"/>
              <a:t>.</a:t>
            </a:r>
            <a:endParaRPr lang="sl-SI" sz="1300" dirty="0"/>
          </a:p>
        </p:txBody>
      </p:sp>
      <p:cxnSp>
        <p:nvCxnSpPr>
          <p:cNvPr id="77" name="Raven povezovalnik 76" descr="Druga razdelilna črta na diapozitivu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značba mesta za besedilo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24222" y="1405381"/>
            <a:ext cx="2160588" cy="504000"/>
          </a:xfrm>
        </p:spPr>
        <p:txBody>
          <a:bodyPr rtlCol="0"/>
          <a:lstStyle/>
          <a:p>
            <a:r>
              <a:rPr lang="sl-SI" dirty="0">
                <a:latin typeface="Gatham book"/>
              </a:rPr>
              <a:t>REVIZIJA</a:t>
            </a:r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8142" y="3913241"/>
            <a:ext cx="2069638" cy="900000"/>
          </a:xfrm>
        </p:spPr>
        <p:txBody>
          <a:bodyPr rtlCol="0"/>
          <a:lstStyle/>
          <a:p>
            <a:r>
              <a:rPr lang="en-US" sz="1300" dirty="0" err="1"/>
              <a:t>Sistem</a:t>
            </a:r>
            <a:r>
              <a:rPr lang="en-US" sz="1300" dirty="0"/>
              <a:t> vas </a:t>
            </a:r>
            <a:r>
              <a:rPr lang="en-US" sz="1300" dirty="0" err="1"/>
              <a:t>podpira</a:t>
            </a:r>
            <a:r>
              <a:rPr lang="en-US" sz="1300" dirty="0"/>
              <a:t> </a:t>
            </a:r>
            <a:r>
              <a:rPr lang="en-US" sz="1300" dirty="0" err="1"/>
              <a:t>pri</a:t>
            </a:r>
            <a:r>
              <a:rPr lang="en-US" sz="1300" dirty="0"/>
              <a:t> </a:t>
            </a:r>
            <a:r>
              <a:rPr lang="en-US" sz="1300" dirty="0" err="1"/>
              <a:t>notranjih</a:t>
            </a:r>
            <a:r>
              <a:rPr lang="en-US" sz="1300" dirty="0"/>
              <a:t> </a:t>
            </a:r>
            <a:r>
              <a:rPr lang="en-US" sz="1300" b="1" dirty="0" err="1"/>
              <a:t>revizija</a:t>
            </a:r>
            <a:r>
              <a:rPr lang="sl-SI" sz="1300" b="1" dirty="0"/>
              <a:t>h </a:t>
            </a:r>
            <a:r>
              <a:rPr lang="sl-SI" sz="1300" dirty="0"/>
              <a:t>in je </a:t>
            </a:r>
            <a:r>
              <a:rPr lang="sl-SI" sz="1300" b="1" dirty="0"/>
              <a:t>povezan z modulom namenjenim revizorjem, </a:t>
            </a:r>
            <a:r>
              <a:rPr lang="sl-SI" sz="1300" dirty="0"/>
              <a:t>da lahko ti enostavno dostopajo do potrebnih informacij. </a:t>
            </a:r>
            <a:endParaRPr lang="sl-SI" dirty="0"/>
          </a:p>
        </p:txBody>
      </p:sp>
      <p:pic>
        <p:nvPicPr>
          <p:cNvPr id="16" name="Označba mesta za sliko 66" descr="Oblak">
            <a:extLst>
              <a:ext uri="{FF2B5EF4-FFF2-40B4-BE49-F238E27FC236}">
                <a16:creationId xmlns:a16="http://schemas.microsoft.com/office/drawing/2014/main" id="{11E7942A-91A5-4C23-B8DA-1478D5F90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1076" y="2266801"/>
            <a:ext cx="973295" cy="97329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E6BC013-74B5-4291-882B-E1CA681301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0515" y="2276678"/>
            <a:ext cx="1026826" cy="1026826"/>
          </a:xfrm>
          <a:prstGeom prst="rect">
            <a:avLst/>
          </a:prstGeom>
        </p:spPr>
      </p:pic>
      <p:pic>
        <p:nvPicPr>
          <p:cNvPr id="25" name="Označba mesta slike 24">
            <a:extLst>
              <a:ext uri="{FF2B5EF4-FFF2-40B4-BE49-F238E27FC236}">
                <a16:creationId xmlns:a16="http://schemas.microsoft.com/office/drawing/2014/main" id="{AF975D8F-1E5A-4F39-A6EE-76719F04F0B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056" b="3056"/>
          <a:stretch>
            <a:fillRect/>
          </a:stretch>
        </p:blipFill>
        <p:spPr>
          <a:xfrm>
            <a:off x="1005042" y="2276679"/>
            <a:ext cx="935488" cy="935488"/>
          </a:xfrm>
        </p:spPr>
      </p:pic>
      <p:sp>
        <p:nvSpPr>
          <p:cNvPr id="15" name="Naslov 1">
            <a:extLst>
              <a:ext uri="{FF2B5EF4-FFF2-40B4-BE49-F238E27FC236}">
                <a16:creationId xmlns:a16="http://schemas.microsoft.com/office/drawing/2014/main" id="{04612001-9A38-446E-B0F2-C742601D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r>
              <a:rPr lang="sl-SI" dirty="0">
                <a:solidFill>
                  <a:schemeClr val="accent1"/>
                </a:solidFill>
                <a:latin typeface="Abadi" panose="020B0604020202020204" pitchFamily="34" charset="0"/>
              </a:rPr>
              <a:t>PREGLED REŠITVE</a:t>
            </a:r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4E4DF091-D204-4763-A0C1-F3497CFE6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4820" y="904668"/>
            <a:ext cx="360379" cy="115322"/>
          </a:xfrm>
          <a:prstGeom prst="rect">
            <a:avLst/>
          </a:prstGeom>
        </p:spPr>
      </p:pic>
      <p:pic>
        <p:nvPicPr>
          <p:cNvPr id="19" name="Slika 18" descr="Slika, ki vsebuje besede besedilo, notranji, oseba&#10;&#10;Opis je samodejno ustvarjen">
            <a:extLst>
              <a:ext uri="{FF2B5EF4-FFF2-40B4-BE49-F238E27FC236}">
                <a16:creationId xmlns:a16="http://schemas.microsoft.com/office/drawing/2014/main" id="{ADF62276-763D-45E4-93F7-42C2D0CB36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9992" y="2276678"/>
            <a:ext cx="4601413" cy="2682654"/>
          </a:xfrm>
          <a:prstGeom prst="rect">
            <a:avLst/>
          </a:prstGeom>
        </p:spPr>
      </p:pic>
      <p:sp>
        <p:nvSpPr>
          <p:cNvPr id="20" name="Označba mesta za številko diapozitiva 2">
            <a:extLst>
              <a:ext uri="{FF2B5EF4-FFF2-40B4-BE49-F238E27FC236}">
                <a16:creationId xmlns:a16="http://schemas.microsoft.com/office/drawing/2014/main" id="{AD244AFC-85A0-48D7-8B4E-2C1AEFC3FB8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19244" y="6202025"/>
            <a:ext cx="432000" cy="432000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l-SI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23" name="Slika 22" descr="Slika, ki vsebuje besede besedilo, cesta, tovornjak, zunanje&#10;&#10;Opis je samodejno ustvarjen">
            <a:extLst>
              <a:ext uri="{FF2B5EF4-FFF2-40B4-BE49-F238E27FC236}">
                <a16:creationId xmlns:a16="http://schemas.microsoft.com/office/drawing/2014/main" id="{1B533DFD-EE2B-4353-88DF-FC0FBC8269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612"/>
          <a:stretch/>
        </p:blipFill>
        <p:spPr>
          <a:xfrm>
            <a:off x="7629992" y="4498041"/>
            <a:ext cx="4572000" cy="2427424"/>
          </a:xfrm>
          <a:prstGeom prst="rect">
            <a:avLst/>
          </a:prstGeom>
        </p:spPr>
      </p:pic>
      <p:sp>
        <p:nvSpPr>
          <p:cNvPr id="24" name="Freeform: Shape 9">
            <a:extLst>
              <a:ext uri="{FF2B5EF4-FFF2-40B4-BE49-F238E27FC236}">
                <a16:creationId xmlns:a16="http://schemas.microsoft.com/office/drawing/2014/main" id="{95935A98-70B6-4806-B233-E0A854C593E2}"/>
              </a:ext>
            </a:extLst>
          </p:cNvPr>
          <p:cNvSpPr/>
          <p:nvPr/>
        </p:nvSpPr>
        <p:spPr>
          <a:xfrm>
            <a:off x="10084038" y="1631160"/>
            <a:ext cx="2030838" cy="285972"/>
          </a:xfrm>
          <a:custGeom>
            <a:avLst/>
            <a:gdLst>
              <a:gd name="connsiteX0" fmla="*/ 0 w 3969220"/>
              <a:gd name="connsiteY0" fmla="*/ 0 h 896274"/>
              <a:gd name="connsiteX1" fmla="*/ 3521083 w 3969220"/>
              <a:gd name="connsiteY1" fmla="*/ 0 h 896274"/>
              <a:gd name="connsiteX2" fmla="*/ 3969220 w 3969220"/>
              <a:gd name="connsiteY2" fmla="*/ 448137 h 896274"/>
              <a:gd name="connsiteX3" fmla="*/ 3521083 w 3969220"/>
              <a:gd name="connsiteY3" fmla="*/ 896274 h 896274"/>
              <a:gd name="connsiteX4" fmla="*/ 0 w 3969220"/>
              <a:gd name="connsiteY4" fmla="*/ 896274 h 896274"/>
              <a:gd name="connsiteX5" fmla="*/ 0 w 3969220"/>
              <a:gd name="connsiteY5" fmla="*/ 0 h 8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220" h="896274">
                <a:moveTo>
                  <a:pt x="3969220" y="896273"/>
                </a:moveTo>
                <a:lnTo>
                  <a:pt x="448137" y="896273"/>
                </a:lnTo>
                <a:lnTo>
                  <a:pt x="0" y="448137"/>
                </a:lnTo>
                <a:lnTo>
                  <a:pt x="448137" y="1"/>
                </a:lnTo>
                <a:lnTo>
                  <a:pt x="3969220" y="1"/>
                </a:lnTo>
                <a:lnTo>
                  <a:pt x="3969220" y="89627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19300" tIns="83821" rIns="156464" bIns="8382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1000" dirty="0">
                <a:latin typeface="Gotham Book" pitchFamily="50" charset="0"/>
                <a:cs typeface="Gotham Book" pitchFamily="50" charset="0"/>
              </a:rPr>
              <a:t>V trgovini, hladilnikih in skladišču.</a:t>
            </a:r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48A96358-56F1-4D0D-8B44-2AFE7C46D2CA}"/>
              </a:ext>
            </a:extLst>
          </p:cNvPr>
          <p:cNvSpPr/>
          <p:nvPr/>
        </p:nvSpPr>
        <p:spPr>
          <a:xfrm>
            <a:off x="10727895" y="6202025"/>
            <a:ext cx="1393460" cy="286107"/>
          </a:xfrm>
          <a:custGeom>
            <a:avLst/>
            <a:gdLst>
              <a:gd name="connsiteX0" fmla="*/ 0 w 3969220"/>
              <a:gd name="connsiteY0" fmla="*/ 0 h 896274"/>
              <a:gd name="connsiteX1" fmla="*/ 3521083 w 3969220"/>
              <a:gd name="connsiteY1" fmla="*/ 0 h 896274"/>
              <a:gd name="connsiteX2" fmla="*/ 3969220 w 3969220"/>
              <a:gd name="connsiteY2" fmla="*/ 448137 h 896274"/>
              <a:gd name="connsiteX3" fmla="*/ 3521083 w 3969220"/>
              <a:gd name="connsiteY3" fmla="*/ 896274 h 896274"/>
              <a:gd name="connsiteX4" fmla="*/ 0 w 3969220"/>
              <a:gd name="connsiteY4" fmla="*/ 896274 h 896274"/>
              <a:gd name="connsiteX5" fmla="*/ 0 w 3969220"/>
              <a:gd name="connsiteY5" fmla="*/ 0 h 8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220" h="896274">
                <a:moveTo>
                  <a:pt x="3969220" y="896273"/>
                </a:moveTo>
                <a:lnTo>
                  <a:pt x="448137" y="896273"/>
                </a:lnTo>
                <a:lnTo>
                  <a:pt x="0" y="448137"/>
                </a:lnTo>
                <a:lnTo>
                  <a:pt x="448137" y="1"/>
                </a:lnTo>
                <a:lnTo>
                  <a:pt x="3969220" y="1"/>
                </a:lnTo>
                <a:lnTo>
                  <a:pt x="3969220" y="89627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19300" tIns="83821" rIns="156464" bIns="8382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1000" dirty="0">
                <a:latin typeface="Gotham Book" pitchFamily="50" charset="0"/>
                <a:cs typeface="Gotham Book" pitchFamily="50" charset="0"/>
              </a:rPr>
              <a:t>Pri dostavi.</a:t>
            </a:r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7873518E-11E9-47D6-B6CF-47E221B785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850" y="5937753"/>
            <a:ext cx="704948" cy="133369"/>
          </a:xfrm>
          <a:prstGeom prst="rect">
            <a:avLst/>
          </a:prstGeom>
        </p:spPr>
      </p:pic>
      <p:sp>
        <p:nvSpPr>
          <p:cNvPr id="30" name="Freeform: Shape 9">
            <a:extLst>
              <a:ext uri="{FF2B5EF4-FFF2-40B4-BE49-F238E27FC236}">
                <a16:creationId xmlns:a16="http://schemas.microsoft.com/office/drawing/2014/main" id="{3272F2B0-8B65-4EDC-B458-83D197AF4E4F}"/>
              </a:ext>
            </a:extLst>
          </p:cNvPr>
          <p:cNvSpPr/>
          <p:nvPr/>
        </p:nvSpPr>
        <p:spPr>
          <a:xfrm>
            <a:off x="10383141" y="3960076"/>
            <a:ext cx="1730558" cy="286107"/>
          </a:xfrm>
          <a:custGeom>
            <a:avLst/>
            <a:gdLst>
              <a:gd name="connsiteX0" fmla="*/ 0 w 3969220"/>
              <a:gd name="connsiteY0" fmla="*/ 0 h 896274"/>
              <a:gd name="connsiteX1" fmla="*/ 3521083 w 3969220"/>
              <a:gd name="connsiteY1" fmla="*/ 0 h 896274"/>
              <a:gd name="connsiteX2" fmla="*/ 3969220 w 3969220"/>
              <a:gd name="connsiteY2" fmla="*/ 448137 h 896274"/>
              <a:gd name="connsiteX3" fmla="*/ 3521083 w 3969220"/>
              <a:gd name="connsiteY3" fmla="*/ 896274 h 896274"/>
              <a:gd name="connsiteX4" fmla="*/ 0 w 3969220"/>
              <a:gd name="connsiteY4" fmla="*/ 896274 h 896274"/>
              <a:gd name="connsiteX5" fmla="*/ 0 w 3969220"/>
              <a:gd name="connsiteY5" fmla="*/ 0 h 8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220" h="896274">
                <a:moveTo>
                  <a:pt x="3969220" y="896273"/>
                </a:moveTo>
                <a:lnTo>
                  <a:pt x="448137" y="896273"/>
                </a:lnTo>
                <a:lnTo>
                  <a:pt x="0" y="448137"/>
                </a:lnTo>
                <a:lnTo>
                  <a:pt x="448137" y="1"/>
                </a:lnTo>
                <a:lnTo>
                  <a:pt x="3969220" y="1"/>
                </a:lnTo>
                <a:lnTo>
                  <a:pt x="3969220" y="89627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19300" tIns="83821" rIns="156464" bIns="8382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1000" dirty="0">
                <a:latin typeface="Gotham Book" pitchFamily="50" charset="0"/>
                <a:cs typeface="Gotham Book" pitchFamily="50" charset="0"/>
              </a:rPr>
              <a:t>Pri pripravi hrane in postrežbi.</a:t>
            </a:r>
          </a:p>
        </p:txBody>
      </p:sp>
    </p:spTree>
    <p:extLst>
      <p:ext uri="{BB962C8B-B14F-4D97-AF65-F5344CB8AC3E}">
        <p14:creationId xmlns:p14="http://schemas.microsoft.com/office/powerpoint/2010/main" val="116508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lika 29" descr="Slika, ki vsebuje besede besedilo, oseba, notranji, shramba&#10;&#10;Opis je samodejno ustvarjen">
            <a:extLst>
              <a:ext uri="{FF2B5EF4-FFF2-40B4-BE49-F238E27FC236}">
                <a16:creationId xmlns:a16="http://schemas.microsoft.com/office/drawing/2014/main" id="{331F0C16-1788-42AD-A535-A65C507C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491072"/>
            <a:ext cx="4554364" cy="3036242"/>
          </a:xfrm>
          <a:prstGeom prst="rect">
            <a:avLst/>
          </a:prstGeom>
        </p:spPr>
      </p:pic>
      <p:pic>
        <p:nvPicPr>
          <p:cNvPr id="29" name="Slika 28" descr="Slika, ki vsebuje besede notranji, prenosnik, oseba&#10;&#10;Opis je samodejno ustvarjen">
            <a:extLst>
              <a:ext uri="{FF2B5EF4-FFF2-40B4-BE49-F238E27FC236}">
                <a16:creationId xmlns:a16="http://schemas.microsoft.com/office/drawing/2014/main" id="{20FE0D02-1C36-46AC-9B62-CAD6309F3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74" r="14782"/>
          <a:stretch/>
        </p:blipFill>
        <p:spPr>
          <a:xfrm flipH="1">
            <a:off x="84922" y="3298906"/>
            <a:ext cx="5244142" cy="3505641"/>
          </a:xfrm>
          <a:prstGeom prst="rect">
            <a:avLst/>
          </a:prstGeom>
        </p:spPr>
      </p:pic>
      <p:sp>
        <p:nvSpPr>
          <p:cNvPr id="27" name="Elipsa 26">
            <a:extLst>
              <a:ext uri="{FF2B5EF4-FFF2-40B4-BE49-F238E27FC236}">
                <a16:creationId xmlns:a16="http://schemas.microsoft.com/office/drawing/2014/main" id="{1F44C265-A665-4675-A911-C966493398FF}"/>
              </a:ext>
            </a:extLst>
          </p:cNvPr>
          <p:cNvSpPr/>
          <p:nvPr/>
        </p:nvSpPr>
        <p:spPr>
          <a:xfrm>
            <a:off x="6007874" y="4712540"/>
            <a:ext cx="1318042" cy="128854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A492939F-6F5E-411A-B7CC-09D242E05D59}"/>
              </a:ext>
            </a:extLst>
          </p:cNvPr>
          <p:cNvSpPr/>
          <p:nvPr/>
        </p:nvSpPr>
        <p:spPr>
          <a:xfrm>
            <a:off x="6007874" y="3119197"/>
            <a:ext cx="1318042" cy="128854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CB623663-68AB-4555-BD10-1A441563B548}"/>
              </a:ext>
            </a:extLst>
          </p:cNvPr>
          <p:cNvSpPr/>
          <p:nvPr/>
        </p:nvSpPr>
        <p:spPr>
          <a:xfrm>
            <a:off x="6007874" y="1481301"/>
            <a:ext cx="1318042" cy="128854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0B046C2A-A437-42B1-AABC-37827D0E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273" y="556225"/>
            <a:ext cx="4703542" cy="432000"/>
          </a:xfrm>
        </p:spPr>
        <p:txBody>
          <a:bodyPr rtlCol="0"/>
          <a:lstStyle/>
          <a:p>
            <a:r>
              <a:rPr lang="en-US" b="1" dirty="0" err="1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Kako</a:t>
            </a:r>
            <a:r>
              <a:rPr lang="en-US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deluje</a:t>
            </a:r>
            <a:r>
              <a:rPr lang="en-US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?</a:t>
            </a:r>
            <a:endParaRPr lang="sl-SI" b="1" dirty="0">
              <a:solidFill>
                <a:srgbClr val="92D050"/>
              </a:solidFill>
              <a:latin typeface="Abadi" panose="020B0604020104020204" pitchFamily="34" charset="0"/>
              <a:cs typeface="Gotham medium" pitchFamily="50" charset="0"/>
            </a:endParaRPr>
          </a:p>
        </p:txBody>
      </p:sp>
      <p:pic>
        <p:nvPicPr>
          <p:cNvPr id="15" name="Označba mesta za sliko 70" descr="povezava">
            <a:extLst>
              <a:ext uri="{FF2B5EF4-FFF2-40B4-BE49-F238E27FC236}">
                <a16:creationId xmlns:a16="http://schemas.microsoft.com/office/drawing/2014/main" id="{71B489E0-2CDB-4F39-AA56-457ED7C31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21051" y="1727426"/>
            <a:ext cx="691688" cy="691688"/>
          </a:xfrm>
          <a:prstGeom prst="rect">
            <a:avLst/>
          </a:prstGeom>
        </p:spPr>
      </p:pic>
      <p:sp>
        <p:nvSpPr>
          <p:cNvPr id="16" name="Označba mesta za besedilo 7">
            <a:extLst>
              <a:ext uri="{FF2B5EF4-FFF2-40B4-BE49-F238E27FC236}">
                <a16:creationId xmlns:a16="http://schemas.microsoft.com/office/drawing/2014/main" id="{B4DD8096-4888-40B8-863B-400A0E7378F7}"/>
              </a:ext>
            </a:extLst>
          </p:cNvPr>
          <p:cNvSpPr txBox="1">
            <a:spLocks/>
          </p:cNvSpPr>
          <p:nvPr/>
        </p:nvSpPr>
        <p:spPr>
          <a:xfrm>
            <a:off x="5793161" y="1058862"/>
            <a:ext cx="4223335" cy="432000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err="1">
                <a:latin typeface="Gotham book" pitchFamily="50" charset="0"/>
                <a:cs typeface="Gotham book" pitchFamily="50" charset="0"/>
              </a:rPr>
              <a:t>Pametno</a:t>
            </a:r>
            <a:r>
              <a:rPr lang="en-US" i="1" dirty="0">
                <a:latin typeface="Gotham book" pitchFamily="50" charset="0"/>
                <a:cs typeface="Gotham book" pitchFamily="50" charset="0"/>
              </a:rPr>
              <a:t>. </a:t>
            </a:r>
            <a:r>
              <a:rPr lang="en-US" i="1" dirty="0" err="1">
                <a:latin typeface="Gotham book" pitchFamily="50" charset="0"/>
                <a:cs typeface="Gotham book" pitchFamily="50" charset="0"/>
              </a:rPr>
              <a:t>Preprosto</a:t>
            </a:r>
            <a:r>
              <a:rPr lang="en-US" i="1" dirty="0">
                <a:latin typeface="Gotham book" pitchFamily="50" charset="0"/>
                <a:cs typeface="Gotham book" pitchFamily="50" charset="0"/>
              </a:rPr>
              <a:t>. </a:t>
            </a:r>
            <a:r>
              <a:rPr lang="en-US" i="1" dirty="0" err="1">
                <a:latin typeface="Gotham book" pitchFamily="50" charset="0"/>
                <a:cs typeface="Gotham book" pitchFamily="50" charset="0"/>
              </a:rPr>
              <a:t>Ves</a:t>
            </a:r>
            <a:r>
              <a:rPr lang="en-US" i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i="1" dirty="0" err="1">
                <a:latin typeface="Gotham book" pitchFamily="50" charset="0"/>
                <a:cs typeface="Gotham book" pitchFamily="50" charset="0"/>
              </a:rPr>
              <a:t>čas</a:t>
            </a:r>
            <a:r>
              <a:rPr lang="en-US" i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i="1" dirty="0" err="1">
                <a:latin typeface="Gotham book" pitchFamily="50" charset="0"/>
                <a:cs typeface="Gotham book" pitchFamily="50" charset="0"/>
              </a:rPr>
              <a:t>popoln</a:t>
            </a:r>
            <a:r>
              <a:rPr lang="en-US" i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i="1" dirty="0" err="1">
                <a:latin typeface="Gotham book" pitchFamily="50" charset="0"/>
                <a:cs typeface="Gotham book" pitchFamily="50" charset="0"/>
              </a:rPr>
              <a:t>nadzor</a:t>
            </a:r>
            <a:r>
              <a:rPr lang="en-US" i="1" dirty="0"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17" name="Označba mesta za besedilo 12">
            <a:extLst>
              <a:ext uri="{FF2B5EF4-FFF2-40B4-BE49-F238E27FC236}">
                <a16:creationId xmlns:a16="http://schemas.microsoft.com/office/drawing/2014/main" id="{13F0890E-9DA5-45DF-8486-36504DD605FC}"/>
              </a:ext>
            </a:extLst>
          </p:cNvPr>
          <p:cNvSpPr txBox="1">
            <a:spLocks/>
          </p:cNvSpPr>
          <p:nvPr/>
        </p:nvSpPr>
        <p:spPr>
          <a:xfrm>
            <a:off x="7704922" y="1882623"/>
            <a:ext cx="4056321" cy="720000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pl-PL" sz="1400" dirty="0">
                <a:latin typeface="Gotham book" pitchFamily="50" charset="0"/>
                <a:cs typeface="Gotham book" pitchFamily="50" charset="0"/>
              </a:rPr>
              <a:t>Ena točka in ena oseba za </a:t>
            </a:r>
            <a:r>
              <a:rPr lang="pl-PL" sz="1400" b="1" dirty="0">
                <a:latin typeface="Gotham book" pitchFamily="50" charset="0"/>
                <a:cs typeface="Gotham book" pitchFamily="50" charset="0"/>
              </a:rPr>
              <a:t>popoln nadzor </a:t>
            </a:r>
            <a:r>
              <a:rPr lang="pl-PL" sz="1400" dirty="0">
                <a:latin typeface="Gotham book" pitchFamily="50" charset="0"/>
                <a:cs typeface="Gotham book" pitchFamily="50" charset="0"/>
              </a:rPr>
              <a:t>v oblaku. </a:t>
            </a:r>
            <a:endParaRPr lang="en-US" sz="1400" dirty="0"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18" name="Raven povezovalnik 17" descr="Prva razdelilna črta na diapozitivu">
            <a:extLst>
              <a:ext uri="{FF2B5EF4-FFF2-40B4-BE49-F238E27FC236}">
                <a16:creationId xmlns:a16="http://schemas.microsoft.com/office/drawing/2014/main" id="{B6465513-BB65-4AD6-80AD-6A3695E7F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86603" y="2715637"/>
            <a:ext cx="37791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značba mesta za besedilo 3">
            <a:extLst>
              <a:ext uri="{FF2B5EF4-FFF2-40B4-BE49-F238E27FC236}">
                <a16:creationId xmlns:a16="http://schemas.microsoft.com/office/drawing/2014/main" id="{EA6D1B6C-153F-40BD-8650-CD0D06AAE6AF}"/>
              </a:ext>
            </a:extLst>
          </p:cNvPr>
          <p:cNvSpPr txBox="1">
            <a:spLocks/>
          </p:cNvSpPr>
          <p:nvPr/>
        </p:nvSpPr>
        <p:spPr>
          <a:xfrm>
            <a:off x="7704922" y="3298906"/>
            <a:ext cx="4223334" cy="720000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sl-SI" sz="1400" dirty="0">
                <a:latin typeface="Gotham book" pitchFamily="50" charset="0"/>
                <a:cs typeface="Gotham book" pitchFamily="50" charset="0"/>
              </a:rPr>
              <a:t>S</a:t>
            </a:r>
            <a:r>
              <a:rPr lang="en-US" sz="1400" dirty="0" err="1">
                <a:latin typeface="Gotham book" pitchFamily="50" charset="0"/>
                <a:cs typeface="Gotham book" pitchFamily="50" charset="0"/>
              </a:rPr>
              <a:t>krbnik</a:t>
            </a:r>
            <a:r>
              <a:rPr lang="en-US" sz="14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400" dirty="0" err="1">
                <a:latin typeface="Gotham book" pitchFamily="50" charset="0"/>
                <a:cs typeface="Gotham book" pitchFamily="50" charset="0"/>
              </a:rPr>
              <a:t>lahko</a:t>
            </a:r>
            <a:r>
              <a:rPr lang="en-US" sz="14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400" b="1" dirty="0">
                <a:latin typeface="Gotham book" pitchFamily="50" charset="0"/>
                <a:cs typeface="Gotham book" pitchFamily="50" charset="0"/>
              </a:rPr>
              <a:t>v </a:t>
            </a:r>
            <a:r>
              <a:rPr lang="en-US" sz="1400" b="1" dirty="0" err="1">
                <a:latin typeface="Gotham book" pitchFamily="50" charset="0"/>
                <a:cs typeface="Gotham book" pitchFamily="50" charset="0"/>
              </a:rPr>
              <a:t>realnem</a:t>
            </a:r>
            <a:r>
              <a:rPr lang="en-US" sz="1400" b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400" b="1" dirty="0" err="1">
                <a:latin typeface="Gotham book" pitchFamily="50" charset="0"/>
                <a:cs typeface="Gotham book" pitchFamily="50" charset="0"/>
              </a:rPr>
              <a:t>času</a:t>
            </a:r>
            <a:r>
              <a:rPr lang="en-US" sz="1400" b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sl-SI" sz="1400" b="1" dirty="0">
                <a:latin typeface="Gotham book" pitchFamily="50" charset="0"/>
                <a:cs typeface="Gotham book" pitchFamily="50" charset="0"/>
              </a:rPr>
              <a:t>pregleda in upravlja</a:t>
            </a:r>
            <a:r>
              <a:rPr lang="sl-SI" sz="1400" dirty="0">
                <a:latin typeface="Gotham book" pitchFamily="50" charset="0"/>
                <a:cs typeface="Gotham book" pitchFamily="50" charset="0"/>
              </a:rPr>
              <a:t> delovanje več področij organizacije.</a:t>
            </a:r>
            <a:endParaRPr lang="en-US" sz="1400" dirty="0"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1" name="Raven povezovalnik 20" descr="Druga razdelilna črta na diapozitivu">
            <a:extLst>
              <a:ext uri="{FF2B5EF4-FFF2-40B4-BE49-F238E27FC236}">
                <a16:creationId xmlns:a16="http://schemas.microsoft.com/office/drawing/2014/main" id="{8F6224AF-5875-4551-838D-6B026D721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04922" y="4474552"/>
            <a:ext cx="3953148" cy="783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značba mesta za sliko 74" descr="omrežje">
            <a:extLst>
              <a:ext uri="{FF2B5EF4-FFF2-40B4-BE49-F238E27FC236}">
                <a16:creationId xmlns:a16="http://schemas.microsoft.com/office/drawing/2014/main" id="{5A661D1E-7357-4B4E-B3E1-B31938B44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21051" y="4960042"/>
            <a:ext cx="691688" cy="691688"/>
          </a:xfrm>
          <a:prstGeom prst="rect">
            <a:avLst/>
          </a:prstGeom>
        </p:spPr>
      </p:pic>
      <p:sp>
        <p:nvSpPr>
          <p:cNvPr id="23" name="Označba mesta za besedilo 4">
            <a:extLst>
              <a:ext uri="{FF2B5EF4-FFF2-40B4-BE49-F238E27FC236}">
                <a16:creationId xmlns:a16="http://schemas.microsoft.com/office/drawing/2014/main" id="{DFE843F2-95EF-4C16-862B-4266CD25A9E1}"/>
              </a:ext>
            </a:extLst>
          </p:cNvPr>
          <p:cNvSpPr txBox="1">
            <a:spLocks/>
          </p:cNvSpPr>
          <p:nvPr/>
        </p:nvSpPr>
        <p:spPr>
          <a:xfrm>
            <a:off x="7704922" y="4931730"/>
            <a:ext cx="3860785" cy="720000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en-US" sz="1400" dirty="0">
                <a:latin typeface="Gotham book" pitchFamily="50" charset="0"/>
                <a:cs typeface="Gotham book" pitchFamily="50" charset="0"/>
              </a:rPr>
              <a:t>S </a:t>
            </a:r>
            <a:r>
              <a:rPr lang="en-US" sz="1400" dirty="0" err="1">
                <a:latin typeface="Gotham book" pitchFamily="50" charset="0"/>
                <a:cs typeface="Gotham book" pitchFamily="50" charset="0"/>
              </a:rPr>
              <a:t>preprost</a:t>
            </a:r>
            <a:r>
              <a:rPr lang="sl-SI" sz="1400" dirty="0">
                <a:latin typeface="Gotham book" pitchFamily="50" charset="0"/>
                <a:cs typeface="Gotham book" pitchFamily="50" charset="0"/>
              </a:rPr>
              <a:t>o </a:t>
            </a:r>
            <a:r>
              <a:rPr lang="en-US" sz="1400" b="1" dirty="0">
                <a:latin typeface="Gotham book" pitchFamily="50" charset="0"/>
                <a:cs typeface="Gotham book" pitchFamily="50" charset="0"/>
              </a:rPr>
              <a:t>"</a:t>
            </a:r>
            <a:r>
              <a:rPr lang="en-US" sz="1400" b="1" dirty="0" err="1">
                <a:latin typeface="Gotham book" pitchFamily="50" charset="0"/>
                <a:cs typeface="Gotham book" pitchFamily="50" charset="0"/>
              </a:rPr>
              <a:t>nadzorn</a:t>
            </a:r>
            <a:r>
              <a:rPr lang="sl-SI" sz="1400" b="1" dirty="0">
                <a:latin typeface="Gotham book" pitchFamily="50" charset="0"/>
                <a:cs typeface="Gotham book" pitchFamily="50" charset="0"/>
              </a:rPr>
              <a:t>o</a:t>
            </a:r>
            <a:r>
              <a:rPr lang="en-US" sz="1400" b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400" b="1" dirty="0" err="1">
                <a:latin typeface="Gotham book" pitchFamily="50" charset="0"/>
                <a:cs typeface="Gotham book" pitchFamily="50" charset="0"/>
              </a:rPr>
              <a:t>plošč</a:t>
            </a:r>
            <a:r>
              <a:rPr lang="sl-SI" sz="1400" b="1" dirty="0">
                <a:latin typeface="Gotham book" pitchFamily="50" charset="0"/>
                <a:cs typeface="Gotham book" pitchFamily="50" charset="0"/>
              </a:rPr>
              <a:t>o</a:t>
            </a:r>
            <a:r>
              <a:rPr lang="en-US" sz="1400" b="1" dirty="0">
                <a:latin typeface="Gotham book" pitchFamily="50" charset="0"/>
                <a:cs typeface="Gotham book" pitchFamily="50" charset="0"/>
              </a:rPr>
              <a:t>" </a:t>
            </a:r>
            <a:r>
              <a:rPr lang="sl-SI" sz="1400" dirty="0">
                <a:latin typeface="Gotham book" pitchFamily="50" charset="0"/>
                <a:cs typeface="Gotham book" pitchFamily="50" charset="0"/>
              </a:rPr>
              <a:t>sistem </a:t>
            </a:r>
            <a:r>
              <a:rPr lang="en-US" sz="1400" dirty="0" err="1">
                <a:latin typeface="Gotham book" pitchFamily="50" charset="0"/>
                <a:cs typeface="Gotham book" pitchFamily="50" charset="0"/>
              </a:rPr>
              <a:t>zagotavlja</a:t>
            </a:r>
            <a:r>
              <a:rPr lang="en-US" sz="14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400" dirty="0" err="1">
                <a:latin typeface="Gotham book" pitchFamily="50" charset="0"/>
                <a:cs typeface="Gotham book" pitchFamily="50" charset="0"/>
              </a:rPr>
              <a:t>pregledno</a:t>
            </a:r>
            <a:r>
              <a:rPr lang="en-US" sz="1400" dirty="0">
                <a:latin typeface="Gotham book" pitchFamily="50" charset="0"/>
                <a:cs typeface="Gotham book" pitchFamily="50" charset="0"/>
              </a:rPr>
              <a:t> in </a:t>
            </a:r>
            <a:r>
              <a:rPr lang="sl-SI" sz="1400" dirty="0">
                <a:latin typeface="Gotham book" pitchFamily="50" charset="0"/>
                <a:cs typeface="Gotham book" pitchFamily="50" charset="0"/>
              </a:rPr>
              <a:t>enostavno</a:t>
            </a:r>
            <a:r>
              <a:rPr lang="en-US" sz="14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400" dirty="0" err="1">
                <a:latin typeface="Gotham book" pitchFamily="50" charset="0"/>
                <a:cs typeface="Gotham book" pitchFamily="50" charset="0"/>
              </a:rPr>
              <a:t>upravljanje</a:t>
            </a:r>
            <a:r>
              <a:rPr lang="sl-SI" sz="1400" dirty="0">
                <a:latin typeface="Gotham book" pitchFamily="50" charset="0"/>
                <a:cs typeface="Gotham book" pitchFamily="50" charset="0"/>
              </a:rPr>
              <a:t>, brez kupov papirja in fizičnega arhiva.</a:t>
            </a:r>
            <a:endParaRPr lang="en-US" sz="1400"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7" name="Grafika 36" descr="Zvonec">
            <a:extLst>
              <a:ext uri="{FF2B5EF4-FFF2-40B4-BE49-F238E27FC236}">
                <a16:creationId xmlns:a16="http://schemas.microsoft.com/office/drawing/2014/main" id="{1345BD4D-7E6E-46C9-96A0-E8F12A851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3915" y="3260258"/>
            <a:ext cx="845531" cy="845531"/>
          </a:xfrm>
          <a:prstGeom prst="rect">
            <a:avLst/>
          </a:prstGeom>
        </p:spPr>
      </p:pic>
      <p:sp>
        <p:nvSpPr>
          <p:cNvPr id="19" name="Označba mesta za številko diapozitiva 5">
            <a:extLst>
              <a:ext uri="{FF2B5EF4-FFF2-40B4-BE49-F238E27FC236}">
                <a16:creationId xmlns:a16="http://schemas.microsoft.com/office/drawing/2014/main" id="{F1F89B7E-ADEE-4223-9C70-60E7ABF424B8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 rtl="0">
              <a:defRPr lang="sl-si"/>
            </a:defPPr>
            <a:lvl1pPr marL="0" algn="ctr" defTabSz="914400" rtl="0" eaLnBrk="1" latinLnBrk="0" hangingPunct="1">
              <a:defRPr sz="12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sl-SI" smtClean="0"/>
              <a:pPr/>
              <a:t>5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D674493-77E1-43D0-8765-4B8E33B69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22" y="112080"/>
            <a:ext cx="5244142" cy="3316920"/>
          </a:xfrm>
          <a:prstGeom prst="rect">
            <a:avLst/>
          </a:prstGeom>
        </p:spPr>
      </p:pic>
      <p:pic>
        <p:nvPicPr>
          <p:cNvPr id="12" name="Slika 11" descr="Slika, ki vsebuje besede besedilo, računalnik&#10;&#10;Opis je samodejno ustvarjen">
            <a:extLst>
              <a:ext uri="{FF2B5EF4-FFF2-40B4-BE49-F238E27FC236}">
                <a16:creationId xmlns:a16="http://schemas.microsoft.com/office/drawing/2014/main" id="{C2865C61-6BD3-4D2F-9567-00E3D81CF3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356" y="-7324"/>
            <a:ext cx="5414942" cy="3370372"/>
          </a:xfrm>
          <a:prstGeom prst="rect">
            <a:avLst/>
          </a:prstGeom>
        </p:spPr>
      </p:pic>
      <p:pic>
        <p:nvPicPr>
          <p:cNvPr id="5" name="Slika 4" descr="Slika, ki vsebuje besede besedilo, oseba, notranji, računalnik&#10;&#10;Opis je samodejno ustvarjen">
            <a:extLst>
              <a:ext uri="{FF2B5EF4-FFF2-40B4-BE49-F238E27FC236}">
                <a16:creationId xmlns:a16="http://schemas.microsoft.com/office/drawing/2014/main" id="{D65D4973-3082-491D-AEC7-964E6A8193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598"/>
          <a:stretch/>
        </p:blipFill>
        <p:spPr>
          <a:xfrm>
            <a:off x="-298233" y="3309932"/>
            <a:ext cx="5697819" cy="3550845"/>
          </a:xfrm>
          <a:prstGeom prst="rect">
            <a:avLst/>
          </a:prstGeom>
        </p:spPr>
      </p:pic>
      <p:sp>
        <p:nvSpPr>
          <p:cNvPr id="24" name="Freeform: Shape 9">
            <a:extLst>
              <a:ext uri="{FF2B5EF4-FFF2-40B4-BE49-F238E27FC236}">
                <a16:creationId xmlns:a16="http://schemas.microsoft.com/office/drawing/2014/main" id="{714CD2D1-6A6D-427F-B552-F3F4DB473729}"/>
              </a:ext>
            </a:extLst>
          </p:cNvPr>
          <p:cNvSpPr/>
          <p:nvPr/>
        </p:nvSpPr>
        <p:spPr>
          <a:xfrm flipH="1">
            <a:off x="-222659" y="2739773"/>
            <a:ext cx="1994717" cy="285972"/>
          </a:xfrm>
          <a:custGeom>
            <a:avLst/>
            <a:gdLst>
              <a:gd name="connsiteX0" fmla="*/ 0 w 3969220"/>
              <a:gd name="connsiteY0" fmla="*/ 0 h 896274"/>
              <a:gd name="connsiteX1" fmla="*/ 3521083 w 3969220"/>
              <a:gd name="connsiteY1" fmla="*/ 0 h 896274"/>
              <a:gd name="connsiteX2" fmla="*/ 3969220 w 3969220"/>
              <a:gd name="connsiteY2" fmla="*/ 448137 h 896274"/>
              <a:gd name="connsiteX3" fmla="*/ 3521083 w 3969220"/>
              <a:gd name="connsiteY3" fmla="*/ 896274 h 896274"/>
              <a:gd name="connsiteX4" fmla="*/ 0 w 3969220"/>
              <a:gd name="connsiteY4" fmla="*/ 896274 h 896274"/>
              <a:gd name="connsiteX5" fmla="*/ 0 w 3969220"/>
              <a:gd name="connsiteY5" fmla="*/ 0 h 8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220" h="896274">
                <a:moveTo>
                  <a:pt x="3969220" y="896273"/>
                </a:moveTo>
                <a:lnTo>
                  <a:pt x="448137" y="896273"/>
                </a:lnTo>
                <a:lnTo>
                  <a:pt x="0" y="448137"/>
                </a:lnTo>
                <a:lnTo>
                  <a:pt x="448137" y="1"/>
                </a:lnTo>
                <a:lnTo>
                  <a:pt x="3969220" y="1"/>
                </a:lnTo>
                <a:lnTo>
                  <a:pt x="3969220" y="89627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19300" tIns="83821" rIns="156464" bIns="83821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1000" dirty="0">
                <a:latin typeface="Gotham Book" pitchFamily="50" charset="0"/>
                <a:cs typeface="Gotham Book" pitchFamily="50" charset="0"/>
              </a:rPr>
              <a:t>V proizvodnji in drugod.</a:t>
            </a:r>
          </a:p>
        </p:txBody>
      </p:sp>
      <p:sp>
        <p:nvSpPr>
          <p:cNvPr id="25" name="Freeform: Shape 9">
            <a:extLst>
              <a:ext uri="{FF2B5EF4-FFF2-40B4-BE49-F238E27FC236}">
                <a16:creationId xmlns:a16="http://schemas.microsoft.com/office/drawing/2014/main" id="{B58B7CF6-0D95-42C7-97A4-E0870D023732}"/>
              </a:ext>
            </a:extLst>
          </p:cNvPr>
          <p:cNvSpPr/>
          <p:nvPr/>
        </p:nvSpPr>
        <p:spPr>
          <a:xfrm flipH="1">
            <a:off x="-222659" y="6275000"/>
            <a:ext cx="1994717" cy="285972"/>
          </a:xfrm>
          <a:custGeom>
            <a:avLst/>
            <a:gdLst>
              <a:gd name="connsiteX0" fmla="*/ 0 w 3969220"/>
              <a:gd name="connsiteY0" fmla="*/ 0 h 896274"/>
              <a:gd name="connsiteX1" fmla="*/ 3521083 w 3969220"/>
              <a:gd name="connsiteY1" fmla="*/ 0 h 896274"/>
              <a:gd name="connsiteX2" fmla="*/ 3969220 w 3969220"/>
              <a:gd name="connsiteY2" fmla="*/ 448137 h 896274"/>
              <a:gd name="connsiteX3" fmla="*/ 3521083 w 3969220"/>
              <a:gd name="connsiteY3" fmla="*/ 896274 h 896274"/>
              <a:gd name="connsiteX4" fmla="*/ 0 w 3969220"/>
              <a:gd name="connsiteY4" fmla="*/ 896274 h 896274"/>
              <a:gd name="connsiteX5" fmla="*/ 0 w 3969220"/>
              <a:gd name="connsiteY5" fmla="*/ 0 h 8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220" h="896274">
                <a:moveTo>
                  <a:pt x="3969220" y="896273"/>
                </a:moveTo>
                <a:lnTo>
                  <a:pt x="448137" y="896273"/>
                </a:lnTo>
                <a:lnTo>
                  <a:pt x="0" y="448137"/>
                </a:lnTo>
                <a:lnTo>
                  <a:pt x="448137" y="1"/>
                </a:lnTo>
                <a:lnTo>
                  <a:pt x="3969220" y="1"/>
                </a:lnTo>
                <a:lnTo>
                  <a:pt x="3969220" y="89627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19300" tIns="83821" rIns="156464" bIns="83821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1000" dirty="0">
                <a:latin typeface="Gotham Book" pitchFamily="50" charset="0"/>
                <a:cs typeface="Gotham Book" pitchFamily="50" charset="0"/>
              </a:rPr>
              <a:t>S centralnim nadzorom iz pisarne.</a:t>
            </a:r>
          </a:p>
        </p:txBody>
      </p:sp>
    </p:spTree>
    <p:extLst>
      <p:ext uri="{BB962C8B-B14F-4D97-AF65-F5344CB8AC3E}">
        <p14:creationId xmlns:p14="http://schemas.microsoft.com/office/powerpoint/2010/main" val="17436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23606F74-7525-4090-9980-460B98E6C6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02669" y="6117090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6</a:t>
            </a:fld>
            <a:endParaRPr lang="sl-SI" noProof="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EBED2BA-A9DD-449F-86C6-351E31782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" t="7714" r="-531"/>
          <a:stretch/>
        </p:blipFill>
        <p:spPr>
          <a:xfrm>
            <a:off x="1188357" y="1442357"/>
            <a:ext cx="2165110" cy="4309582"/>
          </a:xfrm>
          <a:prstGeom prst="roundRect">
            <a:avLst>
              <a:gd name="adj" fmla="val 13360"/>
            </a:avLst>
          </a:prstGeom>
        </p:spPr>
      </p:pic>
      <p:sp>
        <p:nvSpPr>
          <p:cNvPr id="8" name="Naslov 6">
            <a:extLst>
              <a:ext uri="{FF2B5EF4-FFF2-40B4-BE49-F238E27FC236}">
                <a16:creationId xmlns:a16="http://schemas.microsoft.com/office/drawing/2014/main" id="{B121E226-45BE-4FE4-BF54-D8A84A807B93}"/>
              </a:ext>
            </a:extLst>
          </p:cNvPr>
          <p:cNvSpPr txBox="1">
            <a:spLocks/>
          </p:cNvSpPr>
          <p:nvPr/>
        </p:nvSpPr>
        <p:spPr>
          <a:xfrm rot="16200000">
            <a:off x="9325359" y="1983118"/>
            <a:ext cx="5178518" cy="22998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DEMO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E83EE94-A14E-4DF7-A143-117EF848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341" y="2416445"/>
            <a:ext cx="6320528" cy="3552137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54DB164-CA93-4473-8822-3622275383E0}"/>
              </a:ext>
            </a:extLst>
          </p:cNvPr>
          <p:cNvSpPr txBox="1"/>
          <p:nvPr/>
        </p:nvSpPr>
        <p:spPr>
          <a:xfrm>
            <a:off x="6995560" y="1135675"/>
            <a:ext cx="4236440" cy="2231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sl-SI" sz="1200" b="1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8905D85-8A56-4D6F-8039-95A4C5938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341" y="2424803"/>
            <a:ext cx="924054" cy="15242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1AB8E83-972D-4479-9B56-787D2E0A2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229"/>
          <a:stretch/>
        </p:blipFill>
        <p:spPr>
          <a:xfrm>
            <a:off x="4301540" y="2356216"/>
            <a:ext cx="1402552" cy="23847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F3D21D8-2304-4B73-B14B-C9FD1C2EC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848" y="5998187"/>
            <a:ext cx="3313111" cy="73403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CD02260-1A6A-4136-975A-814B90440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96" y="5998187"/>
            <a:ext cx="3277057" cy="73403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26AA15F-EEAB-4D3D-97B0-8BC1A05921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54" r="19384"/>
          <a:stretch/>
        </p:blipFill>
        <p:spPr>
          <a:xfrm>
            <a:off x="447207" y="1129015"/>
            <a:ext cx="3277057" cy="5420075"/>
          </a:xfrm>
          <a:prstGeom prst="rect">
            <a:avLst/>
          </a:prstGeom>
        </p:spPr>
      </p:pic>
      <p:pic>
        <p:nvPicPr>
          <p:cNvPr id="20" name="Slika 19" descr="Slika, ki vsebuje besede besedilo, elektronika, monitor, notranji&#10;&#10;Opis je samodejno ustvarjen">
            <a:extLst>
              <a:ext uri="{FF2B5EF4-FFF2-40B4-BE49-F238E27FC236}">
                <a16:creationId xmlns:a16="http://schemas.microsoft.com/office/drawing/2014/main" id="{D1EC3950-3477-47B5-AD7E-78F89D1BA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467" y="1809445"/>
            <a:ext cx="8305133" cy="4625990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DF9C861-1526-47EC-B845-CEAE422D39FE}"/>
              </a:ext>
            </a:extLst>
          </p:cNvPr>
          <p:cNvSpPr txBox="1"/>
          <p:nvPr/>
        </p:nvSpPr>
        <p:spPr>
          <a:xfrm>
            <a:off x="6367414" y="6375458"/>
            <a:ext cx="46828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/>
              <a:t>*</a:t>
            </a:r>
            <a:r>
              <a:rPr lang="sl-SI" sz="1200" i="1" dirty="0"/>
              <a:t>Platforma možna v več jezikih, v celoti tudi v Slovenskem jeziku. </a:t>
            </a:r>
            <a:endParaRPr lang="sl-SI" sz="1200" b="1" i="1" dirty="0"/>
          </a:p>
        </p:txBody>
      </p:sp>
    </p:spTree>
    <p:extLst>
      <p:ext uri="{BB962C8B-B14F-4D97-AF65-F5344CB8AC3E}">
        <p14:creationId xmlns:p14="http://schemas.microsoft.com/office/powerpoint/2010/main" val="385684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D304B05-575F-4C64-84DC-148A63C0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4" y="6052058"/>
            <a:ext cx="3277057" cy="63826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63C7684-06AD-45E8-9589-8C6278C0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281" y="5972916"/>
            <a:ext cx="3277057" cy="734031"/>
          </a:xfrm>
          <a:prstGeom prst="rect">
            <a:avLst/>
          </a:prstGeom>
        </p:spPr>
      </p:pic>
      <p:pic>
        <p:nvPicPr>
          <p:cNvPr id="16" name="Slika 15" descr="Slika, ki vsebuje besede hrana, zelenjava&#10;&#10;Opis je samodejno ustvarjen">
            <a:extLst>
              <a:ext uri="{FF2B5EF4-FFF2-40B4-BE49-F238E27FC236}">
                <a16:creationId xmlns:a16="http://schemas.microsoft.com/office/drawing/2014/main" id="{25152569-62EE-4511-B0F4-6CDC87AF9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9" r="26688"/>
          <a:stretch/>
        </p:blipFill>
        <p:spPr>
          <a:xfrm>
            <a:off x="4020409" y="1479536"/>
            <a:ext cx="3931646" cy="3520440"/>
          </a:xfrm>
          <a:prstGeom prst="ellipse">
            <a:avLst/>
          </a:prstGeo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34C2F719-D4BF-481A-B782-D36931DC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07" y="480278"/>
            <a:ext cx="9873743" cy="432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Kako</a:t>
            </a:r>
            <a:r>
              <a:rPr lang="en-US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 </a:t>
            </a:r>
            <a:r>
              <a:rPr lang="sl-SI" b="1" dirty="0" err="1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more</a:t>
            </a:r>
            <a:r>
              <a:rPr lang="sl-SI" b="1" dirty="0" err="1">
                <a:solidFill>
                  <a:schemeClr val="tx1"/>
                </a:solidFill>
                <a:latin typeface="Abadi" panose="020B0604020104020204" pitchFamily="34" charset="0"/>
                <a:cs typeface="Gotham medium" pitchFamily="50" charset="0"/>
              </a:rPr>
              <a:t>from</a:t>
            </a:r>
            <a:r>
              <a:rPr lang="sl-SI" b="1" dirty="0" err="1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food</a:t>
            </a:r>
            <a:r>
              <a:rPr lang="sl-SI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 podpira </a:t>
            </a:r>
            <a:r>
              <a:rPr lang="en-US" b="1" dirty="0" err="1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skladnost</a:t>
            </a:r>
            <a:r>
              <a:rPr lang="en-US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 </a:t>
            </a:r>
            <a:r>
              <a:rPr lang="sl-SI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z varno hrano</a:t>
            </a:r>
            <a:r>
              <a:rPr lang="en-US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?</a:t>
            </a:r>
            <a:endParaRPr lang="sl-SI" dirty="0">
              <a:latin typeface="Abadi" panose="020B0604020104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F0FE763-D5DE-4C75-81C2-80BB2EC6D387}"/>
              </a:ext>
            </a:extLst>
          </p:cNvPr>
          <p:cNvSpPr txBox="1"/>
          <p:nvPr/>
        </p:nvSpPr>
        <p:spPr>
          <a:xfrm>
            <a:off x="2278742" y="6103589"/>
            <a:ext cx="8174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err="1">
                <a:latin typeface="Gotham book" pitchFamily="50" charset="0"/>
                <a:cs typeface="Gotham book" pitchFamily="50" charset="0"/>
              </a:rPr>
              <a:t>Zajeti</a:t>
            </a:r>
            <a:r>
              <a:rPr lang="it-IT" sz="2000" i="1" dirty="0">
                <a:latin typeface="Gotham book" pitchFamily="50" charset="0"/>
                <a:cs typeface="Gotham book" pitchFamily="50" charset="0"/>
              </a:rPr>
              <a:t> so </a:t>
            </a:r>
            <a:r>
              <a:rPr lang="it-IT" sz="2000" i="1" dirty="0" err="1">
                <a:latin typeface="Gotham book" pitchFamily="50" charset="0"/>
                <a:cs typeface="Gotham book" pitchFamily="50" charset="0"/>
              </a:rPr>
              <a:t>vsi</a:t>
            </a:r>
            <a:r>
              <a:rPr lang="it-IT" sz="2000" i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it-IT" sz="2000" i="1" dirty="0" err="1">
                <a:latin typeface="Gotham book" pitchFamily="50" charset="0"/>
                <a:cs typeface="Gotham book" pitchFamily="50" charset="0"/>
              </a:rPr>
              <a:t>vidiki</a:t>
            </a:r>
            <a:r>
              <a:rPr lang="it-IT" sz="2000" i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it-IT" sz="2000" i="1" dirty="0" err="1">
                <a:latin typeface="Gotham book" pitchFamily="50" charset="0"/>
                <a:cs typeface="Gotham book" pitchFamily="50" charset="0"/>
              </a:rPr>
              <a:t>varnosti</a:t>
            </a:r>
            <a:r>
              <a:rPr lang="it-IT" sz="2000" i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it-IT" sz="2000" i="1" dirty="0" err="1">
                <a:latin typeface="Gotham book" pitchFamily="50" charset="0"/>
                <a:cs typeface="Gotham book" pitchFamily="50" charset="0"/>
              </a:rPr>
              <a:t>hrane</a:t>
            </a:r>
            <a:r>
              <a:rPr lang="sl-SI" sz="2000" i="1" dirty="0">
                <a:latin typeface="Gotham book" pitchFamily="50" charset="0"/>
                <a:cs typeface="Gotham book" pitchFamily="50" charset="0"/>
              </a:rPr>
              <a:t> in vseh ostalih postopkov v organizaciji</a:t>
            </a:r>
            <a:r>
              <a:rPr lang="it-IT" sz="2000" i="1" dirty="0">
                <a:latin typeface="Gotham book" pitchFamily="50" charset="0"/>
                <a:cs typeface="Gotham book" pitchFamily="50" charset="0"/>
              </a:rPr>
              <a:t>. 
</a:t>
            </a:r>
            <a:endParaRPr lang="en-US" sz="2000" i="1" dirty="0"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6" name="Group 35">
            <a:extLst>
              <a:ext uri="{FF2B5EF4-FFF2-40B4-BE49-F238E27FC236}">
                <a16:creationId xmlns:a16="http://schemas.microsoft.com/office/drawing/2014/main" id="{A96AC141-F995-40EC-A6AE-3225EB564A75}"/>
              </a:ext>
            </a:extLst>
          </p:cNvPr>
          <p:cNvGrpSpPr/>
          <p:nvPr/>
        </p:nvGrpSpPr>
        <p:grpSpPr>
          <a:xfrm>
            <a:off x="100664" y="1659236"/>
            <a:ext cx="11971094" cy="3325261"/>
            <a:chOff x="894449" y="1994115"/>
            <a:chExt cx="9129983" cy="4390074"/>
          </a:xfrm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3FF0B587-7691-43CC-891A-335D243792B9}"/>
                </a:ext>
              </a:extLst>
            </p:cNvPr>
            <p:cNvSpPr/>
            <p:nvPr/>
          </p:nvSpPr>
          <p:spPr>
            <a:xfrm>
              <a:off x="6965001" y="1994115"/>
              <a:ext cx="3059431" cy="896276"/>
            </a:xfrm>
            <a:custGeom>
              <a:avLst/>
              <a:gdLst>
                <a:gd name="connsiteX0" fmla="*/ 0 w 3969220"/>
                <a:gd name="connsiteY0" fmla="*/ 0 h 896274"/>
                <a:gd name="connsiteX1" fmla="*/ 3521083 w 3969220"/>
                <a:gd name="connsiteY1" fmla="*/ 0 h 896274"/>
                <a:gd name="connsiteX2" fmla="*/ 3969220 w 3969220"/>
                <a:gd name="connsiteY2" fmla="*/ 448137 h 896274"/>
                <a:gd name="connsiteX3" fmla="*/ 3521083 w 3969220"/>
                <a:gd name="connsiteY3" fmla="*/ 896274 h 896274"/>
                <a:gd name="connsiteX4" fmla="*/ 0 w 3969220"/>
                <a:gd name="connsiteY4" fmla="*/ 896274 h 896274"/>
                <a:gd name="connsiteX5" fmla="*/ 0 w 3969220"/>
                <a:gd name="connsiteY5" fmla="*/ 0 h 89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9220" h="896274">
                  <a:moveTo>
                    <a:pt x="3969220" y="896273"/>
                  </a:moveTo>
                  <a:lnTo>
                    <a:pt x="448137" y="896273"/>
                  </a:lnTo>
                  <a:lnTo>
                    <a:pt x="0" y="448137"/>
                  </a:lnTo>
                  <a:lnTo>
                    <a:pt x="448137" y="1"/>
                  </a:lnTo>
                  <a:lnTo>
                    <a:pt x="3969220" y="1"/>
                  </a:lnTo>
                  <a:lnTo>
                    <a:pt x="3969220" y="896273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19300" tIns="83821" rIns="156464" bIns="83821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sl-SI" dirty="0">
                <a:latin typeface="Gotham Book" pitchFamily="50" charset="0"/>
                <a:cs typeface="Gotham Book" pitchFamily="50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dirty="0">
                  <a:latin typeface="Gotham Book" pitchFamily="50" charset="0"/>
                  <a:cs typeface="Gotham Book" pitchFamily="50" charset="0"/>
                </a:rPr>
                <a:t>S p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redpogoji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v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sklopu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ISO 22000 
</a:t>
              </a:r>
              <a:endParaRPr lang="sl-SI" kern="1200" dirty="0"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48A68D7F-1F06-4819-B7E0-3668D289238F}"/>
                </a:ext>
              </a:extLst>
            </p:cNvPr>
            <p:cNvSpPr/>
            <p:nvPr/>
          </p:nvSpPr>
          <p:spPr>
            <a:xfrm>
              <a:off x="6932293" y="3160275"/>
              <a:ext cx="3092139" cy="896276"/>
            </a:xfrm>
            <a:custGeom>
              <a:avLst/>
              <a:gdLst>
                <a:gd name="connsiteX0" fmla="*/ 0 w 3969220"/>
                <a:gd name="connsiteY0" fmla="*/ 0 h 896274"/>
                <a:gd name="connsiteX1" fmla="*/ 3521083 w 3969220"/>
                <a:gd name="connsiteY1" fmla="*/ 0 h 896274"/>
                <a:gd name="connsiteX2" fmla="*/ 3969220 w 3969220"/>
                <a:gd name="connsiteY2" fmla="*/ 448137 h 896274"/>
                <a:gd name="connsiteX3" fmla="*/ 3521083 w 3969220"/>
                <a:gd name="connsiteY3" fmla="*/ 896274 h 896274"/>
                <a:gd name="connsiteX4" fmla="*/ 0 w 3969220"/>
                <a:gd name="connsiteY4" fmla="*/ 896274 h 896274"/>
                <a:gd name="connsiteX5" fmla="*/ 0 w 3969220"/>
                <a:gd name="connsiteY5" fmla="*/ 0 h 89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9220" h="896274">
                  <a:moveTo>
                    <a:pt x="3969220" y="896273"/>
                  </a:moveTo>
                  <a:lnTo>
                    <a:pt x="448137" y="896273"/>
                  </a:lnTo>
                  <a:lnTo>
                    <a:pt x="0" y="448137"/>
                  </a:lnTo>
                  <a:lnTo>
                    <a:pt x="448137" y="1"/>
                  </a:lnTo>
                  <a:lnTo>
                    <a:pt x="3969220" y="1"/>
                  </a:lnTo>
                  <a:lnTo>
                    <a:pt x="3969220" y="896273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19300" tIns="83821" rIns="156464" bIns="83821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sl-SI" dirty="0">
                <a:latin typeface="Gotham Book" pitchFamily="50" charset="0"/>
                <a:cs typeface="Gotham Book" pitchFamily="50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dirty="0">
                  <a:latin typeface="Gotham Book" pitchFamily="50" charset="0"/>
                  <a:cs typeface="Gotham Book" pitchFamily="50" charset="0"/>
                </a:rPr>
                <a:t>S k</a:t>
              </a:r>
              <a:r>
                <a:rPr lang="en-GB" dirty="0" err="1">
                  <a:latin typeface="Gotham Book" pitchFamily="50" charset="0"/>
                  <a:cs typeface="Gotham Book" pitchFamily="50" charset="0"/>
                </a:rPr>
                <a:t>ritičn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imi</a:t>
              </a:r>
              <a:r>
                <a:rPr lang="en-GB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en-GB" dirty="0" err="1">
                  <a:latin typeface="Gotham Book" pitchFamily="50" charset="0"/>
                  <a:cs typeface="Gotham Book" pitchFamily="50" charset="0"/>
                </a:rPr>
                <a:t>kontroln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imi</a:t>
              </a:r>
              <a:r>
                <a:rPr lang="en-GB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en-GB" dirty="0" err="1">
                  <a:latin typeface="Gotham Book" pitchFamily="50" charset="0"/>
                  <a:cs typeface="Gotham Book" pitchFamily="50" charset="0"/>
                </a:rPr>
                <a:t>točk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ami</a:t>
              </a:r>
              <a:r>
                <a:rPr lang="en-GB" dirty="0">
                  <a:latin typeface="Gotham Book" pitchFamily="50" charset="0"/>
                  <a:cs typeface="Gotham Book" pitchFamily="50" charset="0"/>
                </a:rPr>
                <a:t>
</a:t>
              </a:r>
              <a:endParaRPr lang="sl-SI" kern="1200" dirty="0"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D59272-6EE8-48DF-9DBA-F4879645E202}"/>
                </a:ext>
              </a:extLst>
            </p:cNvPr>
            <p:cNvSpPr/>
            <p:nvPr/>
          </p:nvSpPr>
          <p:spPr>
            <a:xfrm>
              <a:off x="6965001" y="4324094"/>
              <a:ext cx="3059431" cy="896275"/>
            </a:xfrm>
            <a:custGeom>
              <a:avLst/>
              <a:gdLst>
                <a:gd name="connsiteX0" fmla="*/ 0 w 3969220"/>
                <a:gd name="connsiteY0" fmla="*/ 0 h 896274"/>
                <a:gd name="connsiteX1" fmla="*/ 3521083 w 3969220"/>
                <a:gd name="connsiteY1" fmla="*/ 0 h 896274"/>
                <a:gd name="connsiteX2" fmla="*/ 3969220 w 3969220"/>
                <a:gd name="connsiteY2" fmla="*/ 448137 h 896274"/>
                <a:gd name="connsiteX3" fmla="*/ 3521083 w 3969220"/>
                <a:gd name="connsiteY3" fmla="*/ 896274 h 896274"/>
                <a:gd name="connsiteX4" fmla="*/ 0 w 3969220"/>
                <a:gd name="connsiteY4" fmla="*/ 896274 h 896274"/>
                <a:gd name="connsiteX5" fmla="*/ 0 w 3969220"/>
                <a:gd name="connsiteY5" fmla="*/ 0 h 89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9220" h="896274">
                  <a:moveTo>
                    <a:pt x="3969220" y="896273"/>
                  </a:moveTo>
                  <a:lnTo>
                    <a:pt x="448137" y="896273"/>
                  </a:lnTo>
                  <a:lnTo>
                    <a:pt x="0" y="448137"/>
                  </a:lnTo>
                  <a:lnTo>
                    <a:pt x="448137" y="1"/>
                  </a:lnTo>
                  <a:lnTo>
                    <a:pt x="3969220" y="1"/>
                  </a:lnTo>
                  <a:lnTo>
                    <a:pt x="3969220" y="896273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19300" tIns="83821" rIns="156464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dirty="0">
                  <a:latin typeface="Gotham Book" pitchFamily="50" charset="0"/>
                  <a:cs typeface="Gotham Book" pitchFamily="50" charset="0"/>
                </a:rPr>
                <a:t>Z </a:t>
              </a:r>
              <a:r>
                <a:rPr lang="it-IT" dirty="0">
                  <a:latin typeface="Gotham Book" pitchFamily="50" charset="0"/>
                  <a:cs typeface="Gotham Book" pitchFamily="50" charset="0"/>
                </a:rPr>
                <a:t>IoT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 (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Interent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of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Things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)</a:t>
              </a:r>
              <a:r>
                <a:rPr lang="it-IT" dirty="0">
                  <a:latin typeface="Gotham Book" pitchFamily="50" charset="0"/>
                  <a:cs typeface="Gotham Book" pitchFamily="50" charset="0"/>
                </a:rPr>
                <a:t> 
</a:t>
              </a:r>
              <a:endParaRPr lang="sl-SI" kern="1200" dirty="0"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BC49C104-BF93-43A0-902C-E811E48745CA}"/>
                </a:ext>
              </a:extLst>
            </p:cNvPr>
            <p:cNvSpPr/>
            <p:nvPr/>
          </p:nvSpPr>
          <p:spPr>
            <a:xfrm>
              <a:off x="6932293" y="5487914"/>
              <a:ext cx="3092139" cy="896275"/>
            </a:xfrm>
            <a:custGeom>
              <a:avLst/>
              <a:gdLst>
                <a:gd name="connsiteX0" fmla="*/ 0 w 3969220"/>
                <a:gd name="connsiteY0" fmla="*/ 0 h 896274"/>
                <a:gd name="connsiteX1" fmla="*/ 3521083 w 3969220"/>
                <a:gd name="connsiteY1" fmla="*/ 0 h 896274"/>
                <a:gd name="connsiteX2" fmla="*/ 3969220 w 3969220"/>
                <a:gd name="connsiteY2" fmla="*/ 448137 h 896274"/>
                <a:gd name="connsiteX3" fmla="*/ 3521083 w 3969220"/>
                <a:gd name="connsiteY3" fmla="*/ 896274 h 896274"/>
                <a:gd name="connsiteX4" fmla="*/ 0 w 3969220"/>
                <a:gd name="connsiteY4" fmla="*/ 896274 h 896274"/>
                <a:gd name="connsiteX5" fmla="*/ 0 w 3969220"/>
                <a:gd name="connsiteY5" fmla="*/ 0 h 89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9220" h="896274">
                  <a:moveTo>
                    <a:pt x="3969220" y="896273"/>
                  </a:moveTo>
                  <a:lnTo>
                    <a:pt x="448137" y="896273"/>
                  </a:lnTo>
                  <a:lnTo>
                    <a:pt x="0" y="448137"/>
                  </a:lnTo>
                  <a:lnTo>
                    <a:pt x="448137" y="1"/>
                  </a:lnTo>
                  <a:lnTo>
                    <a:pt x="3969220" y="1"/>
                  </a:lnTo>
                  <a:lnTo>
                    <a:pt x="3969220" y="896273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19300" tIns="83821" rIns="156464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dirty="0">
                  <a:latin typeface="Gotham Book" pitchFamily="50" charset="0"/>
                  <a:cs typeface="Gotham Book" pitchFamily="50" charset="0"/>
                </a:rPr>
                <a:t>Z usposabljanjem zaposlenih
</a:t>
              </a:r>
              <a:endParaRPr lang="sl-SI" kern="1200" dirty="0"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11" name="Arrow: Pentagon 31">
              <a:extLst>
                <a:ext uri="{FF2B5EF4-FFF2-40B4-BE49-F238E27FC236}">
                  <a16:creationId xmlns:a16="http://schemas.microsoft.com/office/drawing/2014/main" id="{7355A45E-5295-42EF-8EF1-2CAA770B53DC}"/>
                </a:ext>
              </a:extLst>
            </p:cNvPr>
            <p:cNvSpPr/>
            <p:nvPr/>
          </p:nvSpPr>
          <p:spPr>
            <a:xfrm>
              <a:off x="894451" y="2008814"/>
              <a:ext cx="2906928" cy="887766"/>
            </a:xfrm>
            <a:prstGeom prst="homePlat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otham Book" pitchFamily="50" charset="0"/>
                  <a:cs typeface="Gotham Book" pitchFamily="50" charset="0"/>
                </a:rPr>
                <a:t>Z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 z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mogljiv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imi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kontroln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imi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seznam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i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opravil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 in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dolžnosti</a:t>
              </a:r>
              <a:endParaRPr lang="sl-SI" dirty="0"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12" name="Arrow: Pentagon 32">
              <a:extLst>
                <a:ext uri="{FF2B5EF4-FFF2-40B4-BE49-F238E27FC236}">
                  <a16:creationId xmlns:a16="http://schemas.microsoft.com/office/drawing/2014/main" id="{E604A8AA-967F-403D-A0F5-A38554B2F331}"/>
                </a:ext>
              </a:extLst>
            </p:cNvPr>
            <p:cNvSpPr/>
            <p:nvPr/>
          </p:nvSpPr>
          <p:spPr>
            <a:xfrm>
              <a:off x="894451" y="3156438"/>
              <a:ext cx="2906928" cy="887766"/>
            </a:xfrm>
            <a:prstGeom prst="homePlat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>
                <a:latin typeface="Gotham Book" pitchFamily="50" charset="0"/>
                <a:cs typeface="Gotham Book" pitchFamily="50" charset="0"/>
              </a:endParaRPr>
            </a:p>
            <a:p>
              <a:pPr algn="ctr"/>
              <a:r>
                <a:rPr lang="sl-SI" dirty="0">
                  <a:latin typeface="Gotham Book" pitchFamily="50" charset="0"/>
                  <a:cs typeface="Gotham Book" pitchFamily="50" charset="0"/>
                </a:rPr>
                <a:t>S p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oročil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i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in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dnevniki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v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realnem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 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času</a:t>
              </a:r>
              <a:r>
                <a:rPr lang="en-US" dirty="0">
                  <a:latin typeface="Gotham Book" pitchFamily="50" charset="0"/>
                  <a:cs typeface="Gotham Book" pitchFamily="50" charset="0"/>
                </a:rPr>
                <a:t>
</a:t>
              </a:r>
              <a:endParaRPr lang="sl-SI" dirty="0"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13" name="Arrow: Pentagon 33">
              <a:extLst>
                <a:ext uri="{FF2B5EF4-FFF2-40B4-BE49-F238E27FC236}">
                  <a16:creationId xmlns:a16="http://schemas.microsoft.com/office/drawing/2014/main" id="{E76421D6-BBEF-4EAA-BF7D-1B33AE699AF6}"/>
                </a:ext>
              </a:extLst>
            </p:cNvPr>
            <p:cNvSpPr/>
            <p:nvPr/>
          </p:nvSpPr>
          <p:spPr>
            <a:xfrm>
              <a:off x="894449" y="4305434"/>
              <a:ext cx="2906928" cy="887766"/>
            </a:xfrm>
            <a:prstGeom prst="homePlat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dirty="0">
                  <a:latin typeface="Gotham Book" pitchFamily="50" charset="0"/>
                  <a:cs typeface="Gotham Book" pitchFamily="50" charset="0"/>
                </a:rPr>
                <a:t>S </a:t>
              </a:r>
              <a:r>
                <a:rPr lang="sl-SI" dirty="0" err="1">
                  <a:latin typeface="Gotham Book" pitchFamily="50" charset="0"/>
                  <a:cs typeface="Gotham Book" pitchFamily="50" charset="0"/>
                </a:rPr>
                <a:t>s</a:t>
              </a:r>
              <a:r>
                <a:rPr lang="en-US" dirty="0" err="1">
                  <a:latin typeface="Gotham Book" pitchFamily="50" charset="0"/>
                  <a:cs typeface="Gotham Book" pitchFamily="50" charset="0"/>
                </a:rPr>
                <a:t>ledljivost</a:t>
              </a:r>
              <a:r>
                <a:rPr lang="sl-SI" dirty="0">
                  <a:latin typeface="Gotham Book" pitchFamily="50" charset="0"/>
                  <a:cs typeface="Gotham Book" pitchFamily="50" charset="0"/>
                </a:rPr>
                <a:t>jo</a:t>
              </a:r>
            </a:p>
          </p:txBody>
        </p:sp>
        <p:sp>
          <p:nvSpPr>
            <p:cNvPr id="14" name="Arrow: Pentagon 34">
              <a:extLst>
                <a:ext uri="{FF2B5EF4-FFF2-40B4-BE49-F238E27FC236}">
                  <a16:creationId xmlns:a16="http://schemas.microsoft.com/office/drawing/2014/main" id="{29F4431F-3B96-40D5-ACC6-32CD05B56955}"/>
                </a:ext>
              </a:extLst>
            </p:cNvPr>
            <p:cNvSpPr/>
            <p:nvPr/>
          </p:nvSpPr>
          <p:spPr>
            <a:xfrm>
              <a:off x="894449" y="5448030"/>
              <a:ext cx="2906928" cy="887766"/>
            </a:xfrm>
            <a:prstGeom prst="homePlat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dirty="0">
                  <a:latin typeface="Gotham Book" pitchFamily="50" charset="0"/>
                  <a:cs typeface="Gotham Book" pitchFamily="50" charset="0"/>
                </a:rPr>
                <a:t>Z nadzorom</a:t>
              </a:r>
            </a:p>
          </p:txBody>
        </p:sp>
      </p:grpSp>
      <p:sp>
        <p:nvSpPr>
          <p:cNvPr id="17" name="Arrow: Pentagon 34">
            <a:extLst>
              <a:ext uri="{FF2B5EF4-FFF2-40B4-BE49-F238E27FC236}">
                <a16:creationId xmlns:a16="http://schemas.microsoft.com/office/drawing/2014/main" id="{742CA131-84D4-440D-BA36-47F49579683D}"/>
              </a:ext>
            </a:extLst>
          </p:cNvPr>
          <p:cNvSpPr/>
          <p:nvPr/>
        </p:nvSpPr>
        <p:spPr>
          <a:xfrm>
            <a:off x="100666" y="5145710"/>
            <a:ext cx="3811519" cy="67243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sl-SI" dirty="0">
                <a:latin typeface="Gotham Book" pitchFamily="50" charset="0"/>
                <a:cs typeface="Gotham Book" pitchFamily="50" charset="0"/>
              </a:rPr>
              <a:t>S </a:t>
            </a:r>
            <a:r>
              <a:rPr lang="sl-SI" dirty="0" err="1">
                <a:latin typeface="Gotham Book" pitchFamily="50" charset="0"/>
                <a:cs typeface="Gotham Book" pitchFamily="50" charset="0"/>
              </a:rPr>
              <a:t>s</a:t>
            </a:r>
            <a:r>
              <a:rPr lang="en-GB" dirty="0" err="1">
                <a:latin typeface="Gotham Book" pitchFamily="50" charset="0"/>
                <a:cs typeface="Gotham Book" pitchFamily="50" charset="0"/>
              </a:rPr>
              <a:t>amodejn</a:t>
            </a:r>
            <a:r>
              <a:rPr lang="sl-SI" dirty="0" err="1">
                <a:latin typeface="Gotham Book" pitchFamily="50" charset="0"/>
                <a:cs typeface="Gotham Book" pitchFamily="50" charset="0"/>
              </a:rPr>
              <a:t>im</a:t>
            </a:r>
            <a:r>
              <a:rPr lang="sl-SI" dirty="0">
                <a:latin typeface="Gotham Book" pitchFamily="50" charset="0"/>
                <a:cs typeface="Gotham Book" pitchFamily="50" charset="0"/>
              </a:rPr>
              <a:t> beleženjem in preverjanje</a:t>
            </a:r>
            <a:r>
              <a:rPr lang="en-GB" dirty="0">
                <a:latin typeface="Gotham Book" pitchFamily="50" charset="0"/>
                <a:cs typeface="Gotham Book" pitchFamily="50" charset="0"/>
              </a:rPr>
              <a:t> temperature
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B0771A94-7BF3-41E7-B5F6-9E986D926615}"/>
              </a:ext>
            </a:extLst>
          </p:cNvPr>
          <p:cNvSpPr/>
          <p:nvPr/>
        </p:nvSpPr>
        <p:spPr>
          <a:xfrm>
            <a:off x="8017392" y="5139265"/>
            <a:ext cx="4054365" cy="678883"/>
          </a:xfrm>
          <a:custGeom>
            <a:avLst/>
            <a:gdLst>
              <a:gd name="connsiteX0" fmla="*/ 0 w 3969220"/>
              <a:gd name="connsiteY0" fmla="*/ 0 h 896274"/>
              <a:gd name="connsiteX1" fmla="*/ 3521083 w 3969220"/>
              <a:gd name="connsiteY1" fmla="*/ 0 h 896274"/>
              <a:gd name="connsiteX2" fmla="*/ 3969220 w 3969220"/>
              <a:gd name="connsiteY2" fmla="*/ 448137 h 896274"/>
              <a:gd name="connsiteX3" fmla="*/ 3521083 w 3969220"/>
              <a:gd name="connsiteY3" fmla="*/ 896274 h 896274"/>
              <a:gd name="connsiteX4" fmla="*/ 0 w 3969220"/>
              <a:gd name="connsiteY4" fmla="*/ 896274 h 896274"/>
              <a:gd name="connsiteX5" fmla="*/ 0 w 3969220"/>
              <a:gd name="connsiteY5" fmla="*/ 0 h 8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220" h="896274">
                <a:moveTo>
                  <a:pt x="3969220" y="896273"/>
                </a:moveTo>
                <a:lnTo>
                  <a:pt x="448137" y="896273"/>
                </a:lnTo>
                <a:lnTo>
                  <a:pt x="0" y="448137"/>
                </a:lnTo>
                <a:lnTo>
                  <a:pt x="448137" y="1"/>
                </a:lnTo>
                <a:lnTo>
                  <a:pt x="3969220" y="1"/>
                </a:lnTo>
                <a:lnTo>
                  <a:pt x="3969220" y="896273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19300" tIns="83821" rIns="156464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l-SI" dirty="0">
              <a:latin typeface="Gotham Book" pitchFamily="50" charset="0"/>
              <a:cs typeface="Gotham Book" pitchFamily="50" charset="0"/>
            </a:endParaRP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dirty="0">
                <a:latin typeface="Gotham Book" pitchFamily="50" charset="0"/>
                <a:cs typeface="Gotham Book" pitchFamily="50" charset="0"/>
              </a:rPr>
              <a:t>Z nadzorom in naročilom zalog dobaviteljem
</a:t>
            </a:r>
            <a:endParaRPr lang="sl-SI" kern="12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98FA2F17-733A-46DE-87A5-3DA7C2FDDD4B}"/>
              </a:ext>
            </a:extLst>
          </p:cNvPr>
          <p:cNvSpPr/>
          <p:nvPr/>
        </p:nvSpPr>
        <p:spPr>
          <a:xfrm>
            <a:off x="8557189" y="4552433"/>
            <a:ext cx="3371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*Na platformo lahko dodate svoje spletne tečaje in usposabljanja za zaposlene.
</a:t>
            </a:r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16F2EB14-7EEE-4241-8A8E-1CE171C1C3DB}"/>
              </a:ext>
            </a:extLst>
          </p:cNvPr>
          <p:cNvSpPr/>
          <p:nvPr/>
        </p:nvSpPr>
        <p:spPr>
          <a:xfrm>
            <a:off x="8557189" y="3663766"/>
            <a:ext cx="3371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*Software, dlančniki, pametni telefoni, temperaturne sonde, merilniki temperatur jedra.</a:t>
            </a:r>
          </a:p>
        </p:txBody>
      </p:sp>
    </p:spTree>
    <p:extLst>
      <p:ext uri="{BB962C8B-B14F-4D97-AF65-F5344CB8AC3E}">
        <p14:creationId xmlns:p14="http://schemas.microsoft.com/office/powerpoint/2010/main" val="144830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ka 35">
            <a:extLst>
              <a:ext uri="{FF2B5EF4-FFF2-40B4-BE49-F238E27FC236}">
                <a16:creationId xmlns:a16="http://schemas.microsoft.com/office/drawing/2014/main" id="{8033BB23-53D5-4104-BAD9-088A12593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0" y="5925650"/>
            <a:ext cx="5364308" cy="734031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8E49A61E-241F-4EE3-9A97-6DB1F57E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281" y="5972916"/>
            <a:ext cx="3277057" cy="73403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927C05C-4670-4904-B2C1-D0FDE628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80" y="565334"/>
            <a:ext cx="9055337" cy="432000"/>
          </a:xfrm>
        </p:spPr>
        <p:txBody>
          <a:bodyPr/>
          <a:lstStyle/>
          <a:p>
            <a:pPr marL="0" indent="0"/>
            <a:r>
              <a:rPr lang="sl-SI" sz="3000" dirty="0">
                <a:latin typeface="Abadi" panose="020B0604020104020204" pitchFamily="34" charset="0"/>
                <a:cs typeface="Calibri" panose="020F0502020204030204" pitchFamily="34" charset="0"/>
              </a:rPr>
              <a:t>Usposabljanje zaposlenih</a:t>
            </a:r>
          </a:p>
        </p:txBody>
      </p:sp>
      <p:sp>
        <p:nvSpPr>
          <p:cNvPr id="6" name="Označba mesta za vsebino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2327" y="1366787"/>
            <a:ext cx="10763792" cy="3856817"/>
          </a:xfrm>
        </p:spPr>
        <p:txBody>
          <a:bodyPr rtlCol="0"/>
          <a:lstStyle/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sl-SI" sz="1600" dirty="0">
                <a:cs typeface="Calibri" panose="020F0502020204030204" pitchFamily="34" charset="0"/>
              </a:rPr>
              <a:t>Dodatna izobraževanja se lahko izvajajo v spletni učilnici. (</a:t>
            </a:r>
            <a:r>
              <a:rPr lang="sl-SI" sz="1600" dirty="0" err="1">
                <a:cs typeface="Calibri" panose="020F0502020204030204" pitchFamily="34" charset="0"/>
              </a:rPr>
              <a:t>Online</a:t>
            </a:r>
            <a:r>
              <a:rPr lang="sl-SI" sz="1600" dirty="0">
                <a:cs typeface="Calibri" panose="020F0502020204030204" pitchFamily="34" charset="0"/>
              </a:rPr>
              <a:t> izobraževanja so primerna tudi za uvajanje novih zaposlenih.)</a:t>
            </a:r>
          </a:p>
          <a:p>
            <a:pPr marL="0" indent="0">
              <a:buClr>
                <a:srgbClr val="92D050"/>
              </a:buClr>
              <a:buSzPct val="107000"/>
              <a:buNone/>
            </a:pPr>
            <a:endParaRPr lang="sl-SI" sz="200" dirty="0">
              <a:cs typeface="Calibri" panose="020F0502020204030204" pitchFamily="34" charset="0"/>
            </a:endParaRPr>
          </a:p>
          <a:p>
            <a:pPr marL="0" indent="0">
              <a:buClr>
                <a:srgbClr val="92D050"/>
              </a:buClr>
              <a:buSzPct val="107000"/>
              <a:buNone/>
            </a:pPr>
            <a:r>
              <a:rPr lang="sl-SI" sz="1600" dirty="0">
                <a:cs typeface="Calibri" panose="020F0502020204030204" pitchFamily="34" charset="0"/>
              </a:rPr>
              <a:t>Znanje se lahko preverja z vnaprej pripravljenimi e-testi, ki samodejno popravijo in izdajo dosežene točke. </a:t>
            </a:r>
          </a:p>
        </p:txBody>
      </p:sp>
      <p:pic>
        <p:nvPicPr>
          <p:cNvPr id="5" name="Slika 4" descr="Slika, ki vsebuje besede besedilo, monitor, elektronika, notranji&#10;&#10;Opis je samodejno ustvarjen">
            <a:extLst>
              <a:ext uri="{FF2B5EF4-FFF2-40B4-BE49-F238E27FC236}">
                <a16:creationId xmlns:a16="http://schemas.microsoft.com/office/drawing/2014/main" id="{ABA766FB-5244-4BE3-8C9A-F63CB7856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2" t="11157" r="16220" b="6176"/>
          <a:stretch/>
        </p:blipFill>
        <p:spPr>
          <a:xfrm>
            <a:off x="5409963" y="2140340"/>
            <a:ext cx="6306285" cy="4566607"/>
          </a:xfrm>
          <a:prstGeom prst="rect">
            <a:avLst/>
          </a:prstGeom>
        </p:spPr>
      </p:pic>
      <p:pic>
        <p:nvPicPr>
          <p:cNvPr id="18" name="Slika 17" descr="Slika, ki vsebuje besede besedilo&#10;&#10;Opis je samodejno ustvarjen">
            <a:extLst>
              <a:ext uri="{FF2B5EF4-FFF2-40B4-BE49-F238E27FC236}">
                <a16:creationId xmlns:a16="http://schemas.microsoft.com/office/drawing/2014/main" id="{1AFF8AFA-EB21-489A-941F-62048D1E5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516" y="2439088"/>
            <a:ext cx="5661119" cy="2778084"/>
          </a:xfrm>
          <a:prstGeom prst="rect">
            <a:avLst/>
          </a:prstGeom>
        </p:spPr>
      </p:pic>
      <p:pic>
        <p:nvPicPr>
          <p:cNvPr id="40" name="Slika 39" descr="Slika, ki vsebuje besede besedilo, elektronika, monitor, notranji&#10;&#10;Opis je samodejno ustvarjen">
            <a:extLst>
              <a:ext uri="{FF2B5EF4-FFF2-40B4-BE49-F238E27FC236}">
                <a16:creationId xmlns:a16="http://schemas.microsoft.com/office/drawing/2014/main" id="{6F98F245-C6EC-4221-A589-E23EA4DBA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9" y="3254787"/>
            <a:ext cx="6306284" cy="3603213"/>
          </a:xfrm>
          <a:prstGeom prst="rect">
            <a:avLst/>
          </a:prstGeom>
        </p:spPr>
      </p:pic>
      <p:pic>
        <p:nvPicPr>
          <p:cNvPr id="41" name="Slika 40" descr="Slika, ki vsebuje besede besedilo&#10;&#10;Opis je samodejno ustvarjen">
            <a:extLst>
              <a:ext uri="{FF2B5EF4-FFF2-40B4-BE49-F238E27FC236}">
                <a16:creationId xmlns:a16="http://schemas.microsoft.com/office/drawing/2014/main" id="{8E50203B-1718-4F8D-8083-91BB6039D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56" y="3741420"/>
            <a:ext cx="4666523" cy="2611490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87525AE4-E324-4454-94A5-923800138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36" y="1358625"/>
            <a:ext cx="327702" cy="250684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4E597F9A-F1AE-41CE-BE68-2C620226C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792" y="1816034"/>
            <a:ext cx="327702" cy="25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lika 17" descr="Slika, ki vsebuje besede notranji, pripomoček&#10;&#10;Opis je samodejno ustvarjen">
            <a:extLst>
              <a:ext uri="{FF2B5EF4-FFF2-40B4-BE49-F238E27FC236}">
                <a16:creationId xmlns:a16="http://schemas.microsoft.com/office/drawing/2014/main" id="{7A8708B2-6E45-418E-9C2D-8C7366D4D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52" t="-13717" r="-172" b="13095"/>
          <a:stretch/>
        </p:blipFill>
        <p:spPr>
          <a:xfrm rot="12391810" flipH="1">
            <a:off x="3622166" y="3669343"/>
            <a:ext cx="1355024" cy="1558119"/>
          </a:xfrm>
          <a:prstGeom prst="rect">
            <a:avLst/>
          </a:prstGeom>
        </p:spPr>
      </p:pic>
      <p:sp>
        <p:nvSpPr>
          <p:cNvPr id="3" name="Označba mesta za besedilo 2">
            <a:extLst>
              <a:ext uri="{FF2B5EF4-FFF2-40B4-BE49-F238E27FC236}">
                <a16:creationId xmlns:a16="http://schemas.microsoft.com/office/drawing/2014/main" id="{3BE73219-73B6-4A50-8412-77850D562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285" y="526397"/>
            <a:ext cx="9078790" cy="867801"/>
          </a:xfrm>
        </p:spPr>
        <p:txBody>
          <a:bodyPr rtlCol="0"/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sl-SI" sz="1700" i="1" dirty="0">
                <a:cs typeface="Gotham book" pitchFamily="50" charset="0"/>
              </a:rPr>
              <a:t>Avtomatiziran sistem </a:t>
            </a:r>
            <a:r>
              <a:rPr lang="en-US" sz="1700" i="1" dirty="0" err="1">
                <a:cs typeface="Gotham book" pitchFamily="50" charset="0"/>
              </a:rPr>
              <a:t>ali</a:t>
            </a:r>
            <a:r>
              <a:rPr lang="en-US" sz="1700" i="1" dirty="0">
                <a:cs typeface="Gotham book" pitchFamily="50" charset="0"/>
              </a:rPr>
              <a:t> </a:t>
            </a:r>
            <a:r>
              <a:rPr lang="en-US" sz="1700" i="1" dirty="0" err="1">
                <a:cs typeface="Gotham book" pitchFamily="50" charset="0"/>
              </a:rPr>
              <a:t>skrbnik</a:t>
            </a:r>
            <a:r>
              <a:rPr lang="en-US" sz="1700" i="1" dirty="0">
                <a:cs typeface="Gotham book" pitchFamily="50" charset="0"/>
              </a:rPr>
              <a:t> </a:t>
            </a:r>
            <a:r>
              <a:rPr lang="en-US" sz="1700" i="1" dirty="0" err="1">
                <a:cs typeface="Gotham book" pitchFamily="50" charset="0"/>
              </a:rPr>
              <a:t>pošilja</a:t>
            </a:r>
            <a:r>
              <a:rPr lang="en-US" sz="1700" i="1" dirty="0">
                <a:cs typeface="Gotham book" pitchFamily="50" charset="0"/>
              </a:rPr>
              <a:t> </a:t>
            </a:r>
            <a:r>
              <a:rPr lang="en-US" sz="1700" i="1" dirty="0" err="1">
                <a:cs typeface="Gotham book" pitchFamily="50" charset="0"/>
              </a:rPr>
              <a:t>različn</a:t>
            </a:r>
            <a:r>
              <a:rPr lang="sl-SI" sz="1700" i="1" dirty="0">
                <a:cs typeface="Gotham book" pitchFamily="50" charset="0"/>
              </a:rPr>
              <a:t>a</a:t>
            </a:r>
            <a:r>
              <a:rPr lang="en-US" sz="1700" i="1" dirty="0">
                <a:cs typeface="Gotham book" pitchFamily="50" charset="0"/>
              </a:rPr>
              <a:t> </a:t>
            </a:r>
            <a:r>
              <a:rPr lang="en-US" sz="1700" i="1" dirty="0" err="1">
                <a:cs typeface="Gotham book" pitchFamily="50" charset="0"/>
              </a:rPr>
              <a:t>obvestil</a:t>
            </a:r>
            <a:r>
              <a:rPr lang="sl-SI" sz="1700" i="1" dirty="0">
                <a:cs typeface="Gotham book" pitchFamily="50" charset="0"/>
              </a:rPr>
              <a:t>a in</a:t>
            </a:r>
            <a:r>
              <a:rPr lang="en-US" sz="1700" i="1" dirty="0">
                <a:cs typeface="Gotham book" pitchFamily="50" charset="0"/>
              </a:rPr>
              <a:t> </a:t>
            </a:r>
            <a:r>
              <a:rPr lang="en-US" sz="1700" i="1" dirty="0" err="1">
                <a:cs typeface="Gotham book" pitchFamily="50" charset="0"/>
              </a:rPr>
              <a:t>naloge</a:t>
            </a:r>
            <a:r>
              <a:rPr lang="en-US" sz="1700" i="1" dirty="0">
                <a:cs typeface="Gotham book" pitchFamily="50" charset="0"/>
              </a:rPr>
              <a:t> </a:t>
            </a:r>
            <a:r>
              <a:rPr lang="en-US" sz="1700" i="1" dirty="0" err="1">
                <a:cs typeface="Gotham book" pitchFamily="50" charset="0"/>
              </a:rPr>
              <a:t>odgovornim</a:t>
            </a:r>
            <a:r>
              <a:rPr lang="en-US" sz="1700" i="1" dirty="0">
                <a:cs typeface="Gotham book" pitchFamily="50" charset="0"/>
              </a:rPr>
              <a:t>: 
</a:t>
            </a:r>
          </a:p>
        </p:txBody>
      </p:sp>
      <p:sp>
        <p:nvSpPr>
          <p:cNvPr id="4" name="Označba mesta za vsebino 3">
            <a:extLst>
              <a:ext uri="{FF2B5EF4-FFF2-40B4-BE49-F238E27FC236}">
                <a16:creationId xmlns:a16="http://schemas.microsoft.com/office/drawing/2014/main" id="{BF40752B-B871-4B72-8FE1-D34B8BB3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583" y="1279734"/>
            <a:ext cx="5470789" cy="3129466"/>
          </a:xfrm>
        </p:spPr>
        <p:txBody>
          <a:bodyPr rtlCol="0"/>
          <a:lstStyle/>
          <a:p>
            <a:pPr marL="0" indent="0">
              <a:buClr>
                <a:schemeClr val="bg1"/>
              </a:buClr>
              <a:buSzPct val="107000"/>
              <a:buNone/>
            </a:pPr>
            <a:r>
              <a:rPr lang="sl-SI" dirty="0">
                <a:cs typeface="Gotham book" pitchFamily="50" charset="0"/>
              </a:rPr>
              <a:t>V sistemu se lahko nastavijo vsi kontrolni seznami, ki jih naročnik že uporablja v papirnati obliki.</a:t>
            </a:r>
          </a:p>
          <a:p>
            <a:pPr marL="0" lvl="0" indent="0">
              <a:buClr>
                <a:schemeClr val="bg1"/>
              </a:buClr>
              <a:buSzPct val="107000"/>
              <a:buNone/>
            </a:pPr>
            <a:r>
              <a:rPr lang="sl-SI" dirty="0">
                <a:cs typeface="Gotham book" pitchFamily="50" charset="0"/>
              </a:rPr>
              <a:t>Tako lahko v</a:t>
            </a:r>
            <a:r>
              <a:rPr lang="en-US" dirty="0" err="1">
                <a:cs typeface="Gotham book" pitchFamily="50" charset="0"/>
              </a:rPr>
              <a:t>idite</a:t>
            </a:r>
            <a:r>
              <a:rPr lang="en-US" dirty="0">
                <a:cs typeface="Gotham book" pitchFamily="50" charset="0"/>
              </a:rPr>
              <a:t>, </a:t>
            </a:r>
            <a:r>
              <a:rPr lang="en-US" dirty="0" err="1">
                <a:cs typeface="Gotham book" pitchFamily="50" charset="0"/>
              </a:rPr>
              <a:t>kje</a:t>
            </a:r>
            <a:r>
              <a:rPr lang="en-US" dirty="0">
                <a:cs typeface="Gotham book" pitchFamily="50" charset="0"/>
              </a:rPr>
              <a:t> </a:t>
            </a:r>
            <a:r>
              <a:rPr lang="sl-SI" dirty="0">
                <a:cs typeface="Gotham book" pitchFamily="50" charset="0"/>
              </a:rPr>
              <a:t>in kdaj </a:t>
            </a:r>
            <a:r>
              <a:rPr lang="en-US" dirty="0">
                <a:cs typeface="Gotham book" pitchFamily="50" charset="0"/>
              </a:rPr>
              <a:t>je </a:t>
            </a:r>
            <a:r>
              <a:rPr lang="en-US" dirty="0" err="1">
                <a:cs typeface="Gotham book" pitchFamily="50" charset="0"/>
              </a:rPr>
              <a:t>prišlo</a:t>
            </a:r>
            <a:r>
              <a:rPr lang="en-US" dirty="0">
                <a:cs typeface="Gotham book" pitchFamily="50" charset="0"/>
              </a:rPr>
              <a:t> do </a:t>
            </a:r>
            <a:r>
              <a:rPr lang="sl-SI" dirty="0">
                <a:cs typeface="Gotham book" pitchFamily="50" charset="0"/>
              </a:rPr>
              <a:t>napak, nevarnosti, izgube nadzora itd. </a:t>
            </a:r>
            <a:r>
              <a:rPr lang="sl-SI" dirty="0" err="1">
                <a:cs typeface="Gotham book" pitchFamily="50" charset="0"/>
              </a:rPr>
              <a:t>Ka</a:t>
            </a:r>
            <a:r>
              <a:rPr lang="en-US" dirty="0">
                <a:cs typeface="Gotham book" pitchFamily="50" charset="0"/>
              </a:rPr>
              <a:t>j je </a:t>
            </a:r>
            <a:r>
              <a:rPr lang="sl-SI" dirty="0">
                <a:cs typeface="Gotham book" pitchFamily="50" charset="0"/>
              </a:rPr>
              <a:t>to povzročilo in k</a:t>
            </a:r>
            <a:r>
              <a:rPr lang="en-US" dirty="0" err="1">
                <a:cs typeface="Gotham book" pitchFamily="50" charset="0"/>
              </a:rPr>
              <a:t>ateri</a:t>
            </a:r>
            <a:r>
              <a:rPr lang="en-US" dirty="0">
                <a:cs typeface="Gotham book" pitchFamily="50" charset="0"/>
              </a:rPr>
              <a:t> </a:t>
            </a:r>
            <a:r>
              <a:rPr lang="en-US" dirty="0" err="1">
                <a:cs typeface="Gotham book" pitchFamily="50" charset="0"/>
              </a:rPr>
              <a:t>ukrepi</a:t>
            </a:r>
            <a:r>
              <a:rPr lang="en-US" dirty="0">
                <a:cs typeface="Gotham book" pitchFamily="50" charset="0"/>
              </a:rPr>
              <a:t> s</a:t>
            </a:r>
            <a:r>
              <a:rPr lang="sl-SI" dirty="0">
                <a:cs typeface="Gotham book" pitchFamily="50" charset="0"/>
              </a:rPr>
              <a:t>e izvajajo oziroma so  bili izvedeni.</a:t>
            </a:r>
            <a:endParaRPr lang="en-US" sz="100" dirty="0">
              <a:cs typeface="Gotham book" pitchFamily="50" charset="0"/>
            </a:endParaRPr>
          </a:p>
          <a:p>
            <a:pPr marL="0" lvl="0" indent="0">
              <a:buClr>
                <a:schemeClr val="bg1"/>
              </a:buClr>
              <a:buSzPct val="107000"/>
              <a:buNone/>
            </a:pPr>
            <a:r>
              <a:rPr lang="sl-SI" dirty="0">
                <a:cs typeface="Gotham book" pitchFamily="50" charset="0"/>
              </a:rPr>
              <a:t>Vidite in upravljate lahko tudi z analizo sprejetih ukrepov.</a:t>
            </a:r>
          </a:p>
          <a:p>
            <a:pPr marL="0" lvl="0" indent="0">
              <a:buClr>
                <a:schemeClr val="bg1"/>
              </a:buClr>
              <a:buSzPct val="107000"/>
              <a:buNone/>
            </a:pPr>
            <a:r>
              <a:rPr lang="sl-SI" dirty="0">
                <a:cs typeface="Gotham book" pitchFamily="50" charset="0"/>
              </a:rPr>
              <a:t>Vodite evidenco in shranite v arhiv.</a:t>
            </a:r>
            <a:endParaRPr lang="en-US" dirty="0">
              <a:cs typeface="Gotham book" pitchFamily="50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136BB752-160C-497B-8223-1F712BC56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5" y="3003874"/>
            <a:ext cx="366972" cy="280725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1D925BE2-BC54-450B-A037-D82B78215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085" y="3155615"/>
            <a:ext cx="329701" cy="252213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6B3F1226-C184-4270-9A3C-B0A407F1A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46" y="2434063"/>
            <a:ext cx="366972" cy="280725"/>
          </a:xfrm>
          <a:prstGeom prst="rect">
            <a:avLst/>
          </a:prstGeom>
        </p:spPr>
      </p:pic>
      <p:sp>
        <p:nvSpPr>
          <p:cNvPr id="11" name="Označba mesta za številko diapozitiva 5">
            <a:extLst>
              <a:ext uri="{FF2B5EF4-FFF2-40B4-BE49-F238E27FC236}">
                <a16:creationId xmlns:a16="http://schemas.microsoft.com/office/drawing/2014/main" id="{F6A3ED94-1126-4D3B-8099-E6E0FFAB1169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 rtl="0">
              <a:defRPr lang="sl-si"/>
            </a:defPPr>
            <a:lvl1pPr marL="0" algn="ctr" defTabSz="914400" rtl="0" eaLnBrk="1" latinLnBrk="0" hangingPunct="1">
              <a:defRPr sz="12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sl-SI" smtClean="0"/>
              <a:pPr/>
              <a:t>9</a:t>
            </a:fld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DE35F2D-4691-4117-9EC3-337EE52BB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843" y="5937172"/>
            <a:ext cx="2199444" cy="79590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9495139-24A5-439B-A34D-73518D187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083" y="6329019"/>
            <a:ext cx="617182" cy="22333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9188946" y="3082839"/>
            <a:ext cx="6144701" cy="432000"/>
          </a:xfrm>
        </p:spPr>
        <p:txBody>
          <a:bodyPr rtlCol="0"/>
          <a:lstStyle/>
          <a:p>
            <a:r>
              <a:rPr lang="en-US" sz="4800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VIRT</a:t>
            </a:r>
            <a:r>
              <a:rPr lang="sl-SI" sz="4800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U</a:t>
            </a:r>
            <a:r>
              <a:rPr lang="en-US" sz="4800" b="1" dirty="0">
                <a:solidFill>
                  <a:srgbClr val="92D050"/>
                </a:solidFill>
                <a:latin typeface="Abadi" panose="020B0604020104020204" pitchFamily="34" charset="0"/>
                <a:cs typeface="Gotham medium" pitchFamily="50" charset="0"/>
              </a:rPr>
              <a:t>ALNI ASISTENT
</a:t>
            </a:r>
            <a:endParaRPr lang="sl-SI" sz="4800" b="1" dirty="0">
              <a:solidFill>
                <a:srgbClr val="92D050"/>
              </a:solidFill>
              <a:latin typeface="Abadi" panose="020B0604020104020204" pitchFamily="34" charset="0"/>
              <a:cs typeface="Gotham medium" pitchFamily="50" charset="0"/>
            </a:endParaRP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id="{57BC3992-3E44-48C5-AC78-3A80D955EE64}"/>
              </a:ext>
            </a:extLst>
          </p:cNvPr>
          <p:cNvSpPr txBox="1">
            <a:spLocks/>
          </p:cNvSpPr>
          <p:nvPr/>
        </p:nvSpPr>
        <p:spPr>
          <a:xfrm>
            <a:off x="665285" y="4291380"/>
            <a:ext cx="828216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l-SI" sz="2800" b="1">
                <a:latin typeface="Abadi" panose="020B0604020104020204" pitchFamily="34" charset="0"/>
              </a:rPr>
              <a:t>Skladnost s C</a:t>
            </a:r>
            <a:r>
              <a:rPr lang="en-US" sz="2800" b="1">
                <a:latin typeface="Abadi" panose="020B0604020104020204" pitchFamily="34" charset="0"/>
              </a:rPr>
              <a:t>OVID-1</a:t>
            </a:r>
            <a:r>
              <a:rPr lang="sl-SI" sz="2800" b="1">
                <a:latin typeface="Abadi" panose="020B0604020104020204" pitchFamily="34" charset="0"/>
              </a:rPr>
              <a:t>9</a:t>
            </a:r>
            <a:endParaRPr lang="sl-SI" sz="2800" dirty="0">
              <a:latin typeface="Abadi" panose="020B0604020104020204" pitchFamily="34" charset="0"/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A20EC94B-2A41-4FB4-BDE9-9F133D1CED9C}"/>
              </a:ext>
            </a:extLst>
          </p:cNvPr>
          <p:cNvSpPr/>
          <p:nvPr/>
        </p:nvSpPr>
        <p:spPr>
          <a:xfrm>
            <a:off x="560205" y="469235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400" dirty="0"/>
              <a:t>Aplikacija </a:t>
            </a:r>
            <a:r>
              <a:rPr lang="sl-SI" sz="1400" dirty="0" err="1"/>
              <a:t>MoreFromFood</a:t>
            </a:r>
            <a:r>
              <a:rPr lang="sl-SI" sz="1400" dirty="0"/>
              <a:t> je 100 % skladna s COVID-19. Vanjo so namreč že vgrajeni vsi obvezni ukrepi za zajezitev širjenja COVID-19 na delovnem mestu.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95BAAA7-4A47-4094-A4BC-A13D04EAA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70" y="1394198"/>
            <a:ext cx="7194438" cy="5316711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52649AB9-66E4-43CD-B765-868190290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301" y="1942615"/>
            <a:ext cx="488050" cy="795908"/>
          </a:xfrm>
          <a:prstGeom prst="rect">
            <a:avLst/>
          </a:prstGeom>
        </p:spPr>
      </p:pic>
      <p:sp>
        <p:nvSpPr>
          <p:cNvPr id="20" name="Označba mesta za vsebino 3">
            <a:extLst>
              <a:ext uri="{FF2B5EF4-FFF2-40B4-BE49-F238E27FC236}">
                <a16:creationId xmlns:a16="http://schemas.microsoft.com/office/drawing/2014/main" id="{441F8130-1874-4D5E-A95D-1CDFD1E86ACB}"/>
              </a:ext>
            </a:extLst>
          </p:cNvPr>
          <p:cNvSpPr txBox="1">
            <a:spLocks/>
          </p:cNvSpPr>
          <p:nvPr/>
        </p:nvSpPr>
        <p:spPr>
          <a:xfrm>
            <a:off x="7557615" y="5937172"/>
            <a:ext cx="3774778" cy="2643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SzPct val="107000"/>
              <a:buFont typeface="Arial" panose="020B0604020202020204" pitchFamily="34" charset="0"/>
              <a:buNone/>
            </a:pPr>
            <a:r>
              <a:rPr lang="sl-SI" sz="1600" dirty="0">
                <a:cs typeface="Gotham book" pitchFamily="50" charset="0"/>
              </a:rPr>
              <a:t>Aplikacija deluje kot virtualni asistent uporabnikov in jih opozarja o zapadlosti  oz. o potrebi po izvajanju določenih ukrepov.</a:t>
            </a:r>
            <a:endParaRPr lang="en-US" sz="1600" dirty="0">
              <a:cs typeface="Gotham book" pitchFamily="50" charset="0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E20EF15C-6CD0-4D8B-B8B2-1AEFAE8C4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44" y="2739385"/>
            <a:ext cx="329701" cy="252213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13736808-97A9-4804-8E1F-5F5F64064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911" y="1914616"/>
            <a:ext cx="329701" cy="252213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E6F1BB2D-0188-461A-9F99-93F3F394E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667" y="1298790"/>
            <a:ext cx="329701" cy="2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36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720_TF16411175.potx" id="{49A710C6-243A-42B6-A5C4-FA7E4D59512E}" vid="{EC303CD6-864B-49E2-B763-628A659EC039}"/>
    </a:ext>
  </a:extLst>
</a:theme>
</file>

<file path=ppt/theme/theme2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ova tema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720_TF16411175.potx" id="{49A710C6-243A-42B6-A5C4-FA7E4D59512E}" vid="{EC303CD6-864B-49E2-B763-628A659EC039}"/>
    </a:ext>
  </a:extLst>
</a:theme>
</file>

<file path=ppt/theme/theme4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Zelena predstavitev</Template>
  <TotalTime>22634</TotalTime>
  <Words>1205</Words>
  <Application>Microsoft Office PowerPoint</Application>
  <PresentationFormat>Širokozaslonsko</PresentationFormat>
  <Paragraphs>125</Paragraphs>
  <Slides>13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13</vt:i4>
      </vt:variant>
    </vt:vector>
  </HeadingPairs>
  <TitlesOfParts>
    <vt:vector size="25" baseType="lpstr">
      <vt:lpstr>Abadi</vt:lpstr>
      <vt:lpstr>Arial</vt:lpstr>
      <vt:lpstr>Calibri</vt:lpstr>
      <vt:lpstr>Calibri Light</vt:lpstr>
      <vt:lpstr>Gatham book</vt:lpstr>
      <vt:lpstr>Gotham book</vt:lpstr>
      <vt:lpstr>Gotham book</vt:lpstr>
      <vt:lpstr>Rockwell</vt:lpstr>
      <vt:lpstr>Times New Roman</vt:lpstr>
      <vt:lpstr>Officeova tema</vt:lpstr>
      <vt:lpstr>Načrt po meri</vt:lpstr>
      <vt:lpstr>1_Officeova tema</vt:lpstr>
      <vt:lpstr> </vt:lpstr>
      <vt:lpstr>Morefromfood je digitalni HACCP in še veliko več…</vt:lpstr>
      <vt:lpstr>PREGLED REŠITVE</vt:lpstr>
      <vt:lpstr>PREGLED REŠITVE</vt:lpstr>
      <vt:lpstr>Kako deluje?</vt:lpstr>
      <vt:lpstr>PowerPointova predstavitev</vt:lpstr>
      <vt:lpstr>Kako morefromfood podpira skladnost z varno hrano?</vt:lpstr>
      <vt:lpstr>Usposabljanje zaposlenih</vt:lpstr>
      <vt:lpstr>VIRTUALNI ASISTENT
</vt:lpstr>
      <vt:lpstr>Torej, ali potrebujete funkcionalnost, ki v sistemu manjka ali imate samo novo inovativno idejo za vašo trenutno programsko opremo?
</vt:lpstr>
      <vt:lpstr>Izjavi zadovoljnih uporabnikov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 Naslov</dc:title>
  <dc:creator>Nastja Perhavec Hvala</dc:creator>
  <cp:lastModifiedBy>Nastja Perhavec Hvala</cp:lastModifiedBy>
  <cp:revision>177</cp:revision>
  <dcterms:created xsi:type="dcterms:W3CDTF">2021-03-04T15:10:44Z</dcterms:created>
  <dcterms:modified xsi:type="dcterms:W3CDTF">2021-11-22T08:33:42Z</dcterms:modified>
</cp:coreProperties>
</file>